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Lst>
  <p:sldSz cy="6858000" cx="12192000"/>
  <p:notesSz cx="6858000" cy="9144000"/>
  <p:embeddedFontLst>
    <p:embeddedFont>
      <p:font typeface="Arial Narrow"/>
      <p:regular r:id="rId51"/>
      <p:bold r:id="rId52"/>
      <p:italic r:id="rId53"/>
      <p:boldItalic r:id="rId54"/>
    </p:embeddedFont>
    <p:embeddedFont>
      <p:font typeface="Open Sans Light"/>
      <p:regular r:id="rId55"/>
      <p:bold r:id="rId56"/>
      <p:italic r:id="rId57"/>
      <p:boldItalic r:id="rId5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9" roundtripDataSignature="AMtx7mhM1zXoOlO1VL6dkyWSW/X+ki+RM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slide" Target="slides/slide44.xml"/><Relationship Id="rId47" Type="http://schemas.openxmlformats.org/officeDocument/2006/relationships/slide" Target="slides/slide43.xml"/><Relationship Id="rId49" Type="http://schemas.openxmlformats.org/officeDocument/2006/relationships/slide" Target="slides/slide4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ArialNarrow-regular.fntdata"/><Relationship Id="rId50" Type="http://schemas.openxmlformats.org/officeDocument/2006/relationships/slide" Target="slides/slide46.xml"/><Relationship Id="rId53" Type="http://schemas.openxmlformats.org/officeDocument/2006/relationships/font" Target="fonts/ArialNarrow-italic.fntdata"/><Relationship Id="rId52" Type="http://schemas.openxmlformats.org/officeDocument/2006/relationships/font" Target="fonts/ArialNarrow-bold.fntdata"/><Relationship Id="rId11" Type="http://schemas.openxmlformats.org/officeDocument/2006/relationships/slide" Target="slides/slide7.xml"/><Relationship Id="rId55" Type="http://schemas.openxmlformats.org/officeDocument/2006/relationships/font" Target="fonts/OpenSansLight-regular.fntdata"/><Relationship Id="rId10" Type="http://schemas.openxmlformats.org/officeDocument/2006/relationships/slide" Target="slides/slide6.xml"/><Relationship Id="rId54" Type="http://schemas.openxmlformats.org/officeDocument/2006/relationships/font" Target="fonts/ArialNarrow-boldItalic.fntdata"/><Relationship Id="rId13" Type="http://schemas.openxmlformats.org/officeDocument/2006/relationships/slide" Target="slides/slide9.xml"/><Relationship Id="rId57" Type="http://schemas.openxmlformats.org/officeDocument/2006/relationships/font" Target="fonts/OpenSansLight-italic.fntdata"/><Relationship Id="rId12" Type="http://schemas.openxmlformats.org/officeDocument/2006/relationships/slide" Target="slides/slide8.xml"/><Relationship Id="rId56" Type="http://schemas.openxmlformats.org/officeDocument/2006/relationships/font" Target="fonts/OpenSansLight-bold.fntdata"/><Relationship Id="rId15" Type="http://schemas.openxmlformats.org/officeDocument/2006/relationships/slide" Target="slides/slide11.xml"/><Relationship Id="rId59" Type="http://customschemas.google.com/relationships/presentationmetadata" Target="metadata"/><Relationship Id="rId14" Type="http://schemas.openxmlformats.org/officeDocument/2006/relationships/slide" Target="slides/slide10.xml"/><Relationship Id="rId58" Type="http://schemas.openxmlformats.org/officeDocument/2006/relationships/font" Target="fonts/OpenSansLight-boldItalic.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Muayyed-Zoory-2?_sg%5B0%5D=ZUDDx56ggCGBCdLXAn50A4TzTXIhn-EBRm5FmPh8saFhr3mNG65Js5zhsMrKm6jsmWbedyM.vGlX5yAW9soPBZ6kcf8FbyagS0UhP8FA3lzuw-zcpuny-Rky6by9PTYO6Lxg6H1Wn-Vpi5wFJJA75KDzdXaCqQ&amp;_sg%5B1%5D=d2JlquY33bLwzjGoUgJ6P8xdZoj7Ck5TeJh4Ajjsm4F5RwNArq251GyHtsoOWF4OlLds4EE.-BLwLBmmrHM59g0Aj6_clsTgWvbodxuCXnZckKXLrcR7fhuk-lucEupdsCqARrS_ft7SM-TtvH22sOHp8D1nsA&amp;_tp=eyJjb250ZXh0Ijp7ImZpcnN0UGFnZSI6Il9kaXJlY3QiLCJwYWdlIjoicHVibGljYXRpb24iLCJwb3NpdGlvbiI6InBhZ2VIZWFkZXIifX0"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Kari-Hyll?_sg%5B0%5D=t1rNbhYynj7cOw8GJvRCDirGRrdRRkKUnqtmOGSBvvqfvNPU1jvi-XFdxM0z8CuYdiIEJM8.TSJM-WEP9RTXuR6VhYY8HxK6sSL-9fwA6ModnH4is2aqunZ2JVt25UtfTJMNg_9aVYjY1w_-svs1t3fHSMCAOQ&amp;_sg%5B1%5D=XWf9LNOMJzhkhtm860Fqjm5Cas05cA9QOtHkr1ZhCWp_uXvm-EyUE1VQlT9eUCGKiGzKgF0.n9CConIZM7EpSfe0mQHOH070hDxizKoU9lK0At_qpaBRP4ov8vjdhFcvJqv9VWeH-JB1l2qC7NMw5X6YKXKApA&amp;_tp=eyJjb250ZXh0Ijp7ImZpcnN0UGFnZSI6Il9kaXJlY3QiLCJwYWdlIjoicHVibGljYXRpb24iLCJwb3NpdGlvbiI6InBhZ2VIZWFkZXIifX0" TargetMode="External"/><Relationship Id="rId3" Type="http://schemas.openxmlformats.org/officeDocument/2006/relationships/hyperlink" Target="https://doi.org/10.13140/RG.2.1.3457.8965" TargetMode="External"/><Relationship Id="rId4" Type="http://schemas.openxmlformats.org/officeDocument/2006/relationships/hyperlink" Target="https://www.researchgate.net/profile/Kari-Hyll?_sg%5B0%5D=t1rNbhYynj7cOw8GJvRCDirGRrdRRkKUnqtmOGSBvvqfvNPU1jvi-XFdxM0z8CuYdiIEJM8.TSJM-WEP9RTXuR6VhYY8HxK6sSL-9fwA6ModnH4is2aqunZ2JVt25UtfTJMNg_9aVYjY1w_-svs1t3fHSMCAOQ&amp;_sg%5B1%5D=XWf9LNOMJzhkhtm860Fqjm5Cas05cA9QOtHkr1ZhCWp_uXvm-EyUE1VQlT9eUCGKiGzKgF0.n9CConIZM7EpSfe0mQHOH070hDxizKoU9lK0At_qpaBRP4ov8vjdhFcvJqv9VWeH-JB1l2qC7NMw5X6YKXKApA"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Klaus-Tempfli?_sg%5B0%5D=GJcqj6r06CFI41ZlVfvBAqQmOSHOtsRdugtZ5nDp8TPDMbSD_0VjbsmNklyz39jp8H9ivrM.sYBNT2kh4SYcZwoyKrbfzrzI3GfyZbWU9oRzBIKXFhC_U_ockuF4J3Xn4lk19Q6qGha9d-p4gVATx2g9zryxWQ&amp;_sg%5B1%5D=cmDskrQhBi35Oh0HkemkkV2cdFa3yP6FDmUIfeIp9wLeAHGF0mOaGzj-lvsbgHGqf7wELY4.ynCycZ5M5u3ZwR1VlhCRL7xkxIsnU8zUQE0YG6CKXotvEBOlsZQKhjI6iSnivhm08UOKAbWxeSmXVTCfCGZP0A&amp;_tp=eyJjb250ZXh0Ijp7ImZpcnN0UGFnZSI6Il9kaXJlY3QiLCJwYWdlIjoicHVibGljYXRpb24iLCJwb3NpdGlvbiI6InBhZ2VIZWFkZXIifX0" TargetMode="External"/><Relationship Id="rId3" Type="http://schemas.openxmlformats.org/officeDocument/2006/relationships/hyperlink" Target="https://www.researchgate.net/scientific-contributions/GC-Huurneman-2003722136?_sg%5B0%5D=GJcqj6r06CFI41ZlVfvBAqQmOSHOtsRdugtZ5nDp8TPDMbSD_0VjbsmNklyz39jp8H9ivrM.sYBNT2kh4SYcZwoyKrbfzrzI3GfyZbWU9oRzBIKXFhC_U_ockuF4J3Xn4lk19Q6qGha9d-p4gVATx2g9zryxWQ&amp;_sg%5B1%5D=cmDskrQhBi35Oh0HkemkkV2cdFa3yP6FDmUIfeIp9wLeAHGF0mOaGzj-lvsbgHGqf7wELY4.ynCycZ5M5u3ZwR1VlhCRL7xkxIsnU8zUQE0YG6CKXotvEBOlsZQKhjI6iSnivhm08UOKAbWxeSmXVTCfCGZP0A&amp;_tp=eyJjb250ZXh0Ijp7ImZpcnN0UGFnZSI6Il9kaXJlY3QiLCJwYWdlIjoicHVibGljYXRpb24iLCJwb3NpdGlvbiI6InBhZ2VIZWFkZXIifX0" TargetMode="External"/><Relationship Id="rId4" Type="http://schemas.openxmlformats.org/officeDocument/2006/relationships/hyperlink" Target="https://www.researchgate.net/profile/Wim-Bakker?_sg%5B0%5D=GJcqj6r06CFI41ZlVfvBAqQmOSHOtsRdugtZ5nDp8TPDMbSD_0VjbsmNklyz39jp8H9ivrM.sYBNT2kh4SYcZwoyKrbfzrzI3GfyZbWU9oRzBIKXFhC_U_ockuF4J3Xn4lk19Q6qGha9d-p4gVATx2g9zryxWQ&amp;_sg%5B1%5D=cmDskrQhBi35Oh0HkemkkV2cdFa3yP6FDmUIfeIp9wLeAHGF0mOaGzj-lvsbgHGqf7wELY4.ynCycZ5M5u3ZwR1VlhCRL7xkxIsnU8zUQE0YG6CKXotvEBOlsZQKhjI6iSnivhm08UOKAbWxeSmXVTCfCGZP0A" TargetMode="External"/><Relationship Id="rId5" Type="http://schemas.openxmlformats.org/officeDocument/2006/relationships/hyperlink" Target="https://www.researchgate.net/profile/Tsehaie-Woldai-2?_sg%5B0%5D=GJcqj6r06CFI41ZlVfvBAqQmOSHOtsRdugtZ5nDp8TPDMbSD_0VjbsmNklyz39jp8H9ivrM.sYBNT2kh4SYcZwoyKrbfzrzI3GfyZbWU9oRzBIKXFhC_U_ockuF4J3Xn4lk19Q6qGha9d-p4gVATx2g9zryxWQ&amp;_sg%5B1%5D=cmDskrQhBi35Oh0HkemkkV2cdFa3yP6FDmUIfeIp9wLeAHGF0mOaGzj-lvsbgHGqf7wELY4.ynCycZ5M5u3ZwR1VlhCRL7xkxIsnU8zUQE0YG6CKXotvEBOlsZQKhjI6iSnivhm08UOKAbWxeSmXVTCfCGZP0A"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journal/Studies-in-Media-and-Communication-2325-808X" TargetMode="External"/><Relationship Id="rId3" Type="http://schemas.openxmlformats.org/officeDocument/2006/relationships/hyperlink" Target="https://doi.org/10.11114/smc.v3i2.913" TargetMode="External"/><Relationship Id="rId4" Type="http://schemas.openxmlformats.org/officeDocument/2006/relationships/hyperlink" Target="https://www.researchgate.net/lab/Kimberly-Kowal-Arcand-Lab?_tp=eyJjb250ZXh0Ijp7ImZpcnN0UGFnZSI6Il9kaXJlY3QiLCJwYWdlIjoicHVibGljYXRpb24iLCJwb3NpdGlvbiI6InBhZ2VIZWFkZXIifX0" TargetMode="External"/><Relationship Id="rId5" Type="http://schemas.openxmlformats.org/officeDocument/2006/relationships/hyperlink" Target="https://www.researchgate.net/scientific-contributions/Joseph-DePasquale-2029245030?_sg%5B0%5D=UhaxcckRBOVmz4DNXxjCjEdSfpJgbeUkg0S1gjqGl3SpqLe57yr5nflETKP0-ftPde6O7Bc.fDTJJqIZE1hWWcvVgxYOjEh-FTAY5A8u1dubdhk3vrbsnXr6D01vPdenavXRcsiT40qxudefDvUsWsT7ftcdNg&amp;_sg%5B1%5D=EzO08oeBdx4nKRlULxc-4rEFolyAP8Q5QSsVRmyJqi2fmnTnlRa2hrquW8HoSffBz6DB7F8.VjmkatUJiqq2iKpD9CK487u5U-v-P-POv6xO4Na62zaPV7qX3o13iiXdSQ4Z73A0Ka5ksuuRPeAmTyWGU1tLPg" TargetMode="External"/><Relationship Id="rId6" Type="http://schemas.openxmlformats.org/officeDocument/2006/relationships/hyperlink" Target="https://www.researchgate.net/profile/Kimberly-Arcand?_sg%5B0%5D=UhaxcckRBOVmz4DNXxjCjEdSfpJgbeUkg0S1gjqGl3SpqLe57yr5nflETKP0-ftPde6O7Bc.fDTJJqIZE1hWWcvVgxYOjEh-FTAY5A8u1dubdhk3vrbsnXr6D01vPdenavXRcsiT40qxudefDvUsWsT7ftcdNg&amp;_sg%5B1%5D=EzO08oeBdx4nKRlULxc-4rEFolyAP8Q5QSsVRmyJqi2fmnTnlRa2hrquW8HoSffBz6DB7F8.VjmkatUJiqq2iKpD9CK487u5U-v-P-POv6xO4Na62zaPV7qX3o13iiXdSQ4Z73A0Ka5ksuuRPeAmTyWGU1tLPg" TargetMode="External"/><Relationship Id="rId7" Type="http://schemas.openxmlformats.org/officeDocument/2006/relationships/hyperlink" Target="https://www.researchgate.net/scientific-contributions/Peter-Edmonds-2010345299?_sg%5B0%5D=UhaxcckRBOVmz4DNXxjCjEdSfpJgbeUkg0S1gjqGl3SpqLe57yr5nflETKP0-ftPde6O7Bc.fDTJJqIZE1hWWcvVgxYOjEh-FTAY5A8u1dubdhk3vrbsnXr6D01vPdenavXRcsiT40qxudefDvUsWsT7ftcdNg&amp;_sg%5B1%5D=EzO08oeBdx4nKRlULxc-4rEFolyAP8Q5QSsVRmyJqi2fmnTnlRa2hrquW8HoSffBz6DB7F8.VjmkatUJiqq2iKpD9CK487u5U-v-P-POv6xO4Na62zaPV7qX3o13iiXdSQ4Z73A0Ka5ksuuRPeAmTyWGU1tLPg&amp;_tp=eyJjb250ZXh0Ijp7ImZpcnN0UGFnZSI6Il9kaXJlY3QiLCJwYWdlIjoicHVibGljYXRpb24iLCJwb3NpdGlvbiI6InBhZ2VIZWFkZXIifX0" TargetMode="Externa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eos-project.eu/classification/classification-c01-p05.html" TargetMode="External"/><Relationship Id="rId3" Type="http://schemas.openxmlformats.org/officeDocument/2006/relationships/hyperlink" Target="https://creativecommons.org/licenses/by-nc-sa/2.0/"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markelowitz.com/Hyperspectral.html"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andfonline.com/author/Bahrami%2C+Mehdi" TargetMode="External"/><Relationship Id="rId3" Type="http://schemas.openxmlformats.org/officeDocument/2006/relationships/hyperlink" Target="https://www.tandfonline.com/author/Mobasheri%2C+Mohammad+Reza"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searchgate.net/profile/Muayyed-Zoory-2?_sg%5B0%5D=ZUDDx56ggCGBCdLXAn50A4TzTXIhn-EBRm5FmPh8saFhr3mNG65Js5zhsMrKm6jsmWbedyM.vGlX5yAW9soPBZ6kcf8FbyagS0UhP8FA3lzuw-zcpuny-Rky6by9PTYO6Lxg6H1Wn-Vpi5wFJJA75KDzdXaCqQ&amp;_sg%5B1%5D=d2JlquY33bLwzjGoUgJ6P8xdZoj7Ck5TeJh4Ajjsm4F5RwNArq251GyHtsoOWF4OlLds4EE.-BLwLBmmrHM59g0Aj6_clsTgWvbodxuCXnZckKXLrcR7fhuk-lucEupdsCqARrS_ft7SM-TtvH22sOHp8D1nsA&amp;_tp=eyJjb250ZXh0Ijp7ImZpcnN0UGFnZSI6Il9kaXJlY3QiLCJwYWdlIjoicHVibGljYXRpb24iLCJwb3NpdGlvbiI6InBhZ2VIZWFkZXIifX0"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Google Shape;14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 name="Google Shape;15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8" name="Google Shape;268;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https://www.researchgate.net/publication/323379778_Wave_Optics</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Book</a:t>
            </a:r>
            <a:endParaRPr/>
          </a:p>
          <a:p>
            <a:pPr indent="-228600" lvl="0" marL="457200" marR="0" rtl="0" algn="l">
              <a:lnSpc>
                <a:spcPct val="100000"/>
              </a:lnSpc>
              <a:spcBef>
                <a:spcPts val="0"/>
              </a:spcBef>
              <a:spcAft>
                <a:spcPts val="0"/>
              </a:spcAft>
              <a:buSzPts val="1400"/>
              <a:buNone/>
            </a:pPr>
            <a:r>
              <a:rPr lang="en-US"/>
              <a:t>Wave Optics</a:t>
            </a:r>
            <a:endParaRPr/>
          </a:p>
          <a:p>
            <a:pPr indent="-228600" lvl="0" marL="457200" marR="0" rtl="0" algn="l">
              <a:lnSpc>
                <a:spcPct val="100000"/>
              </a:lnSpc>
              <a:spcBef>
                <a:spcPts val="0"/>
              </a:spcBef>
              <a:spcAft>
                <a:spcPts val="0"/>
              </a:spcAft>
              <a:buSzPts val="1400"/>
              <a:buNone/>
            </a:pPr>
            <a:r>
              <a:rPr lang="en-US"/>
              <a:t>February 2018</a:t>
            </a:r>
            <a:endParaRPr/>
          </a:p>
          <a:p>
            <a:pPr indent="-228600" lvl="0" marL="457200" marR="0" rtl="0" algn="l">
              <a:lnSpc>
                <a:spcPct val="100000"/>
              </a:lnSpc>
              <a:spcBef>
                <a:spcPts val="0"/>
              </a:spcBef>
              <a:spcAft>
                <a:spcPts val="0"/>
              </a:spcAft>
              <a:buSzPts val="1400"/>
              <a:buNone/>
            </a:pPr>
            <a:r>
              <a:rPr lang="en-US" u="sng">
                <a:solidFill>
                  <a:schemeClr val="hlink"/>
                </a:solidFill>
                <a:hlinkClick r:id="rId2"/>
              </a:rPr>
              <a:t>Muayyed Jabar Zoory</a:t>
            </a:r>
            <a:endParaRPr/>
          </a:p>
          <a:p>
            <a:pPr indent="-228600" lvl="0" marL="457200" marR="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Die Quelle hierfür ist eher: https://ec.europa.eu/health/ph_risk/committees/04_scenihr/docs/scenihr_o_019.pdf</a:t>
            </a:r>
            <a:endParaRPr/>
          </a:p>
        </p:txBody>
      </p:sp>
      <p:sp>
        <p:nvSpPr>
          <p:cNvPr id="279" name="Google Shape;27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2" name="Google Shape;292;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3" name="Google Shape;303;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4" name="Google Shape;31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https://byjus.com/physics/electromagnetic-waves/</a:t>
            </a:r>
            <a:endParaRPr/>
          </a:p>
        </p:txBody>
      </p:sp>
      <p:sp>
        <p:nvSpPr>
          <p:cNvPr id="315" name="Google Shape;31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0" name="Google Shape;330;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1" name="Google Shape;35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2" name="Google Shape;352;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https://www.researchgate.net/publication/2</a:t>
            </a:r>
            <a:endParaRPr/>
          </a:p>
          <a:p>
            <a:pPr indent="-228600" lvl="0" marL="457200" marR="0" rtl="0" algn="l">
              <a:lnSpc>
                <a:spcPct val="100000"/>
              </a:lnSpc>
              <a:spcBef>
                <a:spcPts val="0"/>
              </a:spcBef>
              <a:spcAft>
                <a:spcPts val="0"/>
              </a:spcAft>
              <a:buSzPts val="1400"/>
              <a:buNone/>
            </a:pPr>
            <a:r>
              <a:rPr lang="en-US"/>
              <a:t>Thesis </a:t>
            </a:r>
            <a:r>
              <a:rPr lang="en-US" u="sng">
                <a:solidFill>
                  <a:schemeClr val="hlink"/>
                </a:solidFill>
                <a:hlinkClick r:id="rId2"/>
              </a:rPr>
              <a:t>Kari Hyll</a:t>
            </a:r>
            <a:endParaRPr/>
          </a:p>
          <a:p>
            <a:pPr indent="-228600" lvl="0" marL="457200" marR="0" rtl="0" algn="l">
              <a:lnSpc>
                <a:spcPct val="100000"/>
              </a:lnSpc>
              <a:spcBef>
                <a:spcPts val="0"/>
              </a:spcBef>
              <a:spcAft>
                <a:spcPts val="0"/>
              </a:spcAft>
              <a:buSzPts val="1400"/>
              <a:buNone/>
            </a:pPr>
            <a:r>
              <a:rPr lang="en-US"/>
              <a:t>Infrared emittance of paper - Method development, measurements, and application</a:t>
            </a:r>
            <a:endParaRPr/>
          </a:p>
          <a:p>
            <a:pPr indent="-228600" lvl="0" marL="457200" marR="0" rtl="0" algn="l">
              <a:lnSpc>
                <a:spcPct val="100000"/>
              </a:lnSpc>
              <a:spcBef>
                <a:spcPts val="0"/>
              </a:spcBef>
              <a:spcAft>
                <a:spcPts val="0"/>
              </a:spcAft>
              <a:buSzPts val="1400"/>
              <a:buNone/>
            </a:pPr>
            <a:r>
              <a:rPr lang="en-US"/>
              <a:t>January 2012</a:t>
            </a:r>
            <a:endParaRPr/>
          </a:p>
          <a:p>
            <a:pPr indent="-228600" lvl="0" marL="457200" marR="0" rtl="0" algn="l">
              <a:lnSpc>
                <a:spcPct val="100000"/>
              </a:lnSpc>
              <a:spcBef>
                <a:spcPts val="0"/>
              </a:spcBef>
              <a:spcAft>
                <a:spcPts val="0"/>
              </a:spcAft>
              <a:buSzPts val="1400"/>
              <a:buNone/>
            </a:pPr>
            <a:r>
              <a:rPr lang="en-US"/>
              <a:t>DOI: </a:t>
            </a:r>
            <a:endParaRPr/>
          </a:p>
          <a:p>
            <a:pPr indent="-228600" lvl="0" marL="457200" marR="0" rtl="0" algn="l">
              <a:lnSpc>
                <a:spcPct val="100000"/>
              </a:lnSpc>
              <a:spcBef>
                <a:spcPts val="0"/>
              </a:spcBef>
              <a:spcAft>
                <a:spcPts val="0"/>
              </a:spcAft>
              <a:buSzPts val="1400"/>
              <a:buNone/>
            </a:pPr>
            <a:r>
              <a:rPr lang="en-US" u="sng">
                <a:solidFill>
                  <a:schemeClr val="hlink"/>
                </a:solidFill>
                <a:hlinkClick r:id="rId3"/>
              </a:rPr>
              <a:t>10.13140/RG.2.1.3457.8965</a:t>
            </a:r>
            <a:endParaRPr/>
          </a:p>
          <a:p>
            <a:pPr indent="-228600" lvl="0" marL="457200" marR="0" rtl="0" algn="l">
              <a:lnSpc>
                <a:spcPct val="100000"/>
              </a:lnSpc>
              <a:spcBef>
                <a:spcPts val="0"/>
              </a:spcBef>
              <a:spcAft>
                <a:spcPts val="0"/>
              </a:spcAft>
              <a:buSzPts val="1400"/>
              <a:buNone/>
            </a:pPr>
            <a:r>
              <a:rPr lang="en-US"/>
              <a:t>Thesis for: Licentiate in Production Engineering</a:t>
            </a:r>
            <a:endParaRPr/>
          </a:p>
          <a:p>
            <a:pPr indent="-228600" lvl="0" marL="457200" marR="0" rtl="0" algn="l">
              <a:lnSpc>
                <a:spcPct val="100000"/>
              </a:lnSpc>
              <a:spcBef>
                <a:spcPts val="0"/>
              </a:spcBef>
              <a:spcAft>
                <a:spcPts val="0"/>
              </a:spcAft>
              <a:buSzPts val="1400"/>
              <a:buNone/>
            </a:pPr>
            <a:r>
              <a:rPr lang="en-US"/>
              <a:t>Advisor: Lars Mattsson, Hannes Vomhoff</a:t>
            </a:r>
            <a:endParaRPr/>
          </a:p>
          <a:p>
            <a:pPr indent="-228600" lvl="0" marL="457200" marR="0" rtl="0" algn="l">
              <a:lnSpc>
                <a:spcPct val="100000"/>
              </a:lnSpc>
              <a:spcBef>
                <a:spcPts val="0"/>
              </a:spcBef>
              <a:spcAft>
                <a:spcPts val="0"/>
              </a:spcAft>
              <a:buSzPts val="1400"/>
              <a:buNone/>
            </a:pPr>
            <a:r>
              <a:rPr lang="en-US" u="sng">
                <a:solidFill>
                  <a:schemeClr val="hlink"/>
                </a:solidFill>
                <a:hlinkClick r:id="rId4"/>
              </a:rPr>
              <a:t>Kari Hyll</a:t>
            </a:r>
            <a:endParaRPr/>
          </a:p>
          <a:p>
            <a:pPr indent="0" lvl="0" marL="0" rtl="0" algn="l">
              <a:lnSpc>
                <a:spcPct val="100000"/>
              </a:lnSpc>
              <a:spcBef>
                <a:spcPts val="0"/>
              </a:spcBef>
              <a:spcAft>
                <a:spcPts val="0"/>
              </a:spcAft>
              <a:buSzPts val="1400"/>
              <a:buNone/>
            </a:pPr>
            <a:r>
              <a:rPr lang="en-US"/>
              <a:t>91974671_Infrared_emittance_of_paper_-_Method_development_measurements_and_application</a:t>
            </a:r>
            <a:endParaRPr/>
          </a:p>
        </p:txBody>
      </p:sp>
      <p:sp>
        <p:nvSpPr>
          <p:cNvPr id="364" name="Google Shape;36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7" name="Google Shape;377;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78" name="Google Shape;378;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1" name="Google Shape;391;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Chapter</a:t>
            </a:r>
            <a:endParaRPr/>
          </a:p>
          <a:p>
            <a:pPr indent="-228600" lvl="0" marL="457200" marR="0" rtl="0" algn="l">
              <a:lnSpc>
                <a:spcPct val="100000"/>
              </a:lnSpc>
              <a:spcBef>
                <a:spcPts val="0"/>
              </a:spcBef>
              <a:spcAft>
                <a:spcPts val="0"/>
              </a:spcAft>
              <a:buSzPts val="1400"/>
              <a:buNone/>
            </a:pPr>
            <a:r>
              <a:rPr lang="en-US"/>
              <a:t>Principles of remote sensing : an introductory textbook.</a:t>
            </a:r>
            <a:endParaRPr/>
          </a:p>
          <a:p>
            <a:pPr indent="-228600" lvl="0" marL="457200" marR="0" rtl="0" algn="l">
              <a:lnSpc>
                <a:spcPct val="100000"/>
              </a:lnSpc>
              <a:spcBef>
                <a:spcPts val="0"/>
              </a:spcBef>
              <a:spcAft>
                <a:spcPts val="0"/>
              </a:spcAft>
              <a:buSzPts val="1400"/>
              <a:buNone/>
            </a:pPr>
            <a:r>
              <a:rPr lang="en-US"/>
              <a:t>January 2009</a:t>
            </a:r>
            <a:endParaRPr/>
          </a:p>
          <a:p>
            <a:pPr indent="-228600" lvl="0" marL="457200" marR="0" rtl="0" algn="l">
              <a:lnSpc>
                <a:spcPct val="100000"/>
              </a:lnSpc>
              <a:spcBef>
                <a:spcPts val="0"/>
              </a:spcBef>
              <a:spcAft>
                <a:spcPts val="0"/>
              </a:spcAft>
              <a:buSzPts val="1400"/>
              <a:buNone/>
            </a:pPr>
            <a:r>
              <a:rPr lang="en-US"/>
              <a:t>In book: Principles of Remote Sensing</a:t>
            </a:r>
            <a:endParaRPr/>
          </a:p>
          <a:p>
            <a:pPr indent="-228600" lvl="0" marL="457200" marR="0" rtl="0" algn="l">
              <a:lnSpc>
                <a:spcPct val="100000"/>
              </a:lnSpc>
              <a:spcBef>
                <a:spcPts val="0"/>
              </a:spcBef>
              <a:spcAft>
                <a:spcPts val="0"/>
              </a:spcAft>
              <a:buSzPts val="1400"/>
              <a:buNone/>
            </a:pPr>
            <a:r>
              <a:rPr lang="en-US"/>
              <a:t>Edition: ITC Educational Textbook Series 2,</a:t>
            </a:r>
            <a:endParaRPr/>
          </a:p>
          <a:p>
            <a:pPr indent="-228600" lvl="0" marL="457200" marR="0" rtl="0" algn="l">
              <a:lnSpc>
                <a:spcPct val="100000"/>
              </a:lnSpc>
              <a:spcBef>
                <a:spcPts val="0"/>
              </a:spcBef>
              <a:spcAft>
                <a:spcPts val="0"/>
              </a:spcAft>
              <a:buSzPts val="1400"/>
              <a:buNone/>
            </a:pPr>
            <a:r>
              <a:rPr lang="en-US"/>
              <a:t>Chapter: 2.2-2.4</a:t>
            </a:r>
            <a:endParaRPr/>
          </a:p>
          <a:p>
            <a:pPr indent="-228600" lvl="0" marL="457200" marR="0" rtl="0" algn="l">
              <a:lnSpc>
                <a:spcPct val="100000"/>
              </a:lnSpc>
              <a:spcBef>
                <a:spcPts val="0"/>
              </a:spcBef>
              <a:spcAft>
                <a:spcPts val="0"/>
              </a:spcAft>
              <a:buSzPts val="1400"/>
              <a:buNone/>
            </a:pPr>
            <a:r>
              <a:rPr lang="en-US"/>
              <a:t>Publisher: University of Twente Faculty of Geo-Information and Earth Observation (ITC),</a:t>
            </a:r>
            <a:endParaRPr/>
          </a:p>
          <a:p>
            <a:pPr indent="-228600" lvl="0" marL="457200" marR="0" rtl="0" algn="l">
              <a:lnSpc>
                <a:spcPct val="100000"/>
              </a:lnSpc>
              <a:spcBef>
                <a:spcPts val="0"/>
              </a:spcBef>
              <a:spcAft>
                <a:spcPts val="0"/>
              </a:spcAft>
              <a:buSzPts val="1400"/>
              <a:buNone/>
            </a:pPr>
            <a:r>
              <a:rPr lang="en-US"/>
              <a:t>Editors: Tempfli K, G.C. Huurneman, W.H. Bakker, and L.L.F. Janssen</a:t>
            </a:r>
            <a:endParaRPr/>
          </a:p>
          <a:p>
            <a:pPr indent="-228600" lvl="0" marL="457200" marR="0" rtl="0" algn="l">
              <a:lnSpc>
                <a:spcPct val="100000"/>
              </a:lnSpc>
              <a:spcBef>
                <a:spcPts val="0"/>
              </a:spcBef>
              <a:spcAft>
                <a:spcPts val="0"/>
              </a:spcAft>
              <a:buSzPts val="1400"/>
              <a:buNone/>
            </a:pPr>
            <a:r>
              <a:rPr lang="en-US" u="sng">
                <a:solidFill>
                  <a:schemeClr val="hlink"/>
                </a:solidFill>
                <a:hlinkClick r:id="rId2"/>
              </a:rPr>
              <a:t>Klaus Tempfli</a:t>
            </a:r>
            <a:endParaRPr/>
          </a:p>
          <a:p>
            <a:pPr indent="-228600" lvl="0" marL="457200" marR="0" rtl="0" algn="l">
              <a:lnSpc>
                <a:spcPct val="100000"/>
              </a:lnSpc>
              <a:spcBef>
                <a:spcPts val="0"/>
              </a:spcBef>
              <a:spcAft>
                <a:spcPts val="0"/>
              </a:spcAft>
              <a:buSzPts val="1400"/>
              <a:buNone/>
            </a:pPr>
            <a:r>
              <a:rPr lang="en-US" u="sng">
                <a:solidFill>
                  <a:schemeClr val="hlink"/>
                </a:solidFill>
                <a:hlinkClick r:id="rId3"/>
              </a:rPr>
              <a:t>G.C. Huurneman</a:t>
            </a:r>
            <a:endParaRPr/>
          </a:p>
          <a:p>
            <a:pPr indent="-228600" lvl="0" marL="457200" marR="0" rtl="0" algn="l">
              <a:lnSpc>
                <a:spcPct val="100000"/>
              </a:lnSpc>
              <a:spcBef>
                <a:spcPts val="0"/>
              </a:spcBef>
              <a:spcAft>
                <a:spcPts val="0"/>
              </a:spcAft>
              <a:buSzPts val="1400"/>
              <a:buNone/>
            </a:pPr>
            <a:r>
              <a:rPr lang="en-US" u="sng">
                <a:solidFill>
                  <a:schemeClr val="hlink"/>
                </a:solidFill>
                <a:hlinkClick r:id="rId4"/>
              </a:rPr>
              <a:t>Wim Bakker</a:t>
            </a:r>
            <a:endParaRPr/>
          </a:p>
          <a:p>
            <a:pPr indent="-228600" lvl="0" marL="457200" marR="0" rtl="0" algn="l">
              <a:lnSpc>
                <a:spcPct val="100000"/>
              </a:lnSpc>
              <a:spcBef>
                <a:spcPts val="0"/>
              </a:spcBef>
              <a:spcAft>
                <a:spcPts val="0"/>
              </a:spcAft>
              <a:buSzPts val="1400"/>
              <a:buNone/>
            </a:pPr>
            <a:r>
              <a:rPr lang="en-US" u="sng">
                <a:solidFill>
                  <a:schemeClr val="hlink"/>
                </a:solidFill>
                <a:hlinkClick r:id="rId5"/>
              </a:rPr>
              <a:t>Tsehaie Woldai</a:t>
            </a:r>
            <a:endParaRPr/>
          </a:p>
        </p:txBody>
      </p:sp>
      <p:sp>
        <p:nvSpPr>
          <p:cNvPr id="392" name="Google Shape;392;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08" name="Google Shape;408;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9" name="Google Shape;419;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rPr lang="en-US"/>
              <a:t>Article</a:t>
            </a:r>
            <a:endParaRPr/>
          </a:p>
          <a:p>
            <a:pPr indent="-228600" lvl="0" marL="457200" marR="0" rtl="0" algn="l">
              <a:lnSpc>
                <a:spcPct val="100000"/>
              </a:lnSpc>
              <a:spcBef>
                <a:spcPts val="0"/>
              </a:spcBef>
              <a:spcAft>
                <a:spcPts val="0"/>
              </a:spcAft>
              <a:buSzPts val="1400"/>
              <a:buNone/>
            </a:pPr>
            <a:r>
              <a:rPr lang="en-US"/>
              <a:t>High Energy Vision: Processing X-rays</a:t>
            </a:r>
            <a:endParaRPr/>
          </a:p>
          <a:p>
            <a:pPr indent="-228600" lvl="0" marL="457200" marR="0" rtl="0" algn="l">
              <a:lnSpc>
                <a:spcPct val="100000"/>
              </a:lnSpc>
              <a:spcBef>
                <a:spcPts val="0"/>
              </a:spcBef>
              <a:spcAft>
                <a:spcPts val="0"/>
              </a:spcAft>
              <a:buSzPts val="1400"/>
              <a:buNone/>
            </a:pPr>
            <a:r>
              <a:rPr lang="en-US"/>
              <a:t>September 2015</a:t>
            </a:r>
            <a:endParaRPr/>
          </a:p>
          <a:p>
            <a:pPr indent="-228600" lvl="0" marL="457200" marR="0" rtl="0" algn="l">
              <a:lnSpc>
                <a:spcPct val="100000"/>
              </a:lnSpc>
              <a:spcBef>
                <a:spcPts val="0"/>
              </a:spcBef>
              <a:spcAft>
                <a:spcPts val="0"/>
              </a:spcAft>
              <a:buSzPts val="1400"/>
              <a:buNone/>
            </a:pPr>
            <a:r>
              <a:rPr lang="en-US" u="sng">
                <a:solidFill>
                  <a:schemeClr val="hlink"/>
                </a:solidFill>
                <a:hlinkClick r:id="rId2"/>
              </a:rPr>
              <a:t>Studies in Media and Communication</a:t>
            </a:r>
            <a:r>
              <a:rPr lang="en-US"/>
              <a:t> 3(2)</a:t>
            </a:r>
            <a:endParaRPr/>
          </a:p>
          <a:p>
            <a:pPr indent="-228600" lvl="0" marL="457200" marR="0" rtl="0" algn="l">
              <a:lnSpc>
                <a:spcPct val="100000"/>
              </a:lnSpc>
              <a:spcBef>
                <a:spcPts val="0"/>
              </a:spcBef>
              <a:spcAft>
                <a:spcPts val="0"/>
              </a:spcAft>
              <a:buSzPts val="1400"/>
              <a:buNone/>
            </a:pPr>
            <a:r>
              <a:rPr lang="en-US"/>
              <a:t>DOI: </a:t>
            </a:r>
            <a:endParaRPr/>
          </a:p>
          <a:p>
            <a:pPr indent="-228600" lvl="0" marL="457200" marR="0" rtl="0" algn="l">
              <a:lnSpc>
                <a:spcPct val="100000"/>
              </a:lnSpc>
              <a:spcBef>
                <a:spcPts val="0"/>
              </a:spcBef>
              <a:spcAft>
                <a:spcPts val="0"/>
              </a:spcAft>
              <a:buSzPts val="1400"/>
              <a:buNone/>
            </a:pPr>
            <a:r>
              <a:rPr lang="en-US" u="sng">
                <a:solidFill>
                  <a:schemeClr val="hlink"/>
                </a:solidFill>
                <a:hlinkClick r:id="rId3"/>
              </a:rPr>
              <a:t>10.11114/smc.v3i2.913</a:t>
            </a:r>
            <a:endParaRPr/>
          </a:p>
          <a:p>
            <a:pPr indent="-228600" lvl="0" marL="457200" marR="0" rtl="0" algn="l">
              <a:lnSpc>
                <a:spcPct val="100000"/>
              </a:lnSpc>
              <a:spcBef>
                <a:spcPts val="0"/>
              </a:spcBef>
              <a:spcAft>
                <a:spcPts val="0"/>
              </a:spcAft>
              <a:buSzPts val="1400"/>
              <a:buNone/>
            </a:pPr>
            <a:r>
              <a:rPr lang="en-US"/>
              <a:t>Lab: </a:t>
            </a:r>
            <a:endParaRPr/>
          </a:p>
          <a:p>
            <a:pPr indent="-228600" lvl="0" marL="457200" marR="0" rtl="0" algn="l">
              <a:lnSpc>
                <a:spcPct val="100000"/>
              </a:lnSpc>
              <a:spcBef>
                <a:spcPts val="0"/>
              </a:spcBef>
              <a:spcAft>
                <a:spcPts val="0"/>
              </a:spcAft>
              <a:buSzPts val="1400"/>
              <a:buNone/>
            </a:pPr>
            <a:r>
              <a:rPr lang="en-US" u="sng">
                <a:solidFill>
                  <a:schemeClr val="hlink"/>
                </a:solidFill>
                <a:hlinkClick r:id="rId4"/>
              </a:rPr>
              <a:t>Kimberly Kowal Arcand's Lab</a:t>
            </a:r>
            <a:endParaRPr/>
          </a:p>
          <a:p>
            <a:pPr indent="-228600" lvl="0" marL="457200" marR="0" rtl="0" algn="l">
              <a:lnSpc>
                <a:spcPct val="100000"/>
              </a:lnSpc>
              <a:spcBef>
                <a:spcPts val="0"/>
              </a:spcBef>
              <a:spcAft>
                <a:spcPts val="0"/>
              </a:spcAft>
              <a:buSzPts val="1400"/>
              <a:buNone/>
            </a:pPr>
            <a:r>
              <a:rPr lang="en-US" u="sng">
                <a:solidFill>
                  <a:schemeClr val="hlink"/>
                </a:solidFill>
                <a:hlinkClick r:id="rId5"/>
              </a:rPr>
              <a:t>Joseph DePasquale</a:t>
            </a:r>
            <a:endParaRPr/>
          </a:p>
          <a:p>
            <a:pPr indent="-228600" lvl="0" marL="457200" marR="0" rtl="0" algn="l">
              <a:lnSpc>
                <a:spcPct val="100000"/>
              </a:lnSpc>
              <a:spcBef>
                <a:spcPts val="0"/>
              </a:spcBef>
              <a:spcAft>
                <a:spcPts val="0"/>
              </a:spcAft>
              <a:buSzPts val="1400"/>
              <a:buNone/>
            </a:pPr>
            <a:r>
              <a:rPr lang="en-US" u="sng">
                <a:solidFill>
                  <a:schemeClr val="hlink"/>
                </a:solidFill>
                <a:hlinkClick r:id="rId6"/>
              </a:rPr>
              <a:t>Kimberly Kowal Arcand</a:t>
            </a:r>
            <a:endParaRPr/>
          </a:p>
          <a:p>
            <a:pPr indent="-228600" lvl="0" marL="457200" marR="0" rtl="0" algn="l">
              <a:lnSpc>
                <a:spcPct val="100000"/>
              </a:lnSpc>
              <a:spcBef>
                <a:spcPts val="0"/>
              </a:spcBef>
              <a:spcAft>
                <a:spcPts val="0"/>
              </a:spcAft>
              <a:buSzPts val="1400"/>
              <a:buNone/>
            </a:pPr>
            <a:r>
              <a:rPr lang="en-US" u="sng">
                <a:solidFill>
                  <a:schemeClr val="hlink"/>
                </a:solidFill>
                <a:hlinkClick r:id="rId7"/>
              </a:rPr>
              <a:t>Peter Edmonds</a:t>
            </a:r>
            <a:endParaRPr/>
          </a:p>
          <a:p>
            <a:pPr indent="0" lvl="0" marL="0" rtl="0" algn="l">
              <a:lnSpc>
                <a:spcPct val="100000"/>
              </a:lnSpc>
              <a:spcBef>
                <a:spcPts val="0"/>
              </a:spcBef>
              <a:spcAft>
                <a:spcPts val="0"/>
              </a:spcAft>
              <a:buSzPts val="1400"/>
              <a:buNone/>
            </a:pPr>
            <a:r>
              <a:t/>
            </a:r>
            <a:endParaRPr/>
          </a:p>
        </p:txBody>
      </p:sp>
      <p:sp>
        <p:nvSpPr>
          <p:cNvPr id="420" name="Google Shape;420;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1" name="Google Shape;431;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https://physics.stackexchange.com/questions/128731/in-scattering-how-does-a-particle-know-which-direction-it-is-being-illuminate</a:t>
            </a:r>
            <a:endParaRPr/>
          </a:p>
        </p:txBody>
      </p:sp>
      <p:sp>
        <p:nvSpPr>
          <p:cNvPr id="432" name="Google Shape;432;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5" name="Google Shape;445;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6" name="Google Shape;446;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0" name="Google Shape;460;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1" name="Google Shape;461;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4" name="Google Shape;47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5" name="Google Shape;485;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8" name="Google Shape;498;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9" name="Google Shape;499;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0" name="Google Shape;510;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https://ecampusontario.pressbooks.pub/remotesensing/chapter/chapter-9-vegetation-and-fire/</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Figure 67: Generalized spectral signatures of green vegetation, soil, and water. Same as Figure 27. </a:t>
            </a:r>
            <a:r>
              <a:rPr lang="en-US" u="sng">
                <a:solidFill>
                  <a:schemeClr val="hlink"/>
                </a:solidFill>
                <a:hlinkClick r:id="rId2"/>
              </a:rPr>
              <a:t>Reflectance of water, soil and vegetation at different wavelengths</a:t>
            </a:r>
            <a:r>
              <a:rPr lang="en-US"/>
              <a:t> by SEOS, Science Education through Earth Observation for High Schools (SEOS), </a:t>
            </a:r>
            <a:r>
              <a:rPr lang="en-US" u="sng">
                <a:solidFill>
                  <a:schemeClr val="hlink"/>
                </a:solidFill>
                <a:hlinkClick r:id="rId3"/>
              </a:rPr>
              <a:t>CC BY-NC-SA 2.0</a:t>
            </a:r>
            <a:r>
              <a:rPr lang="en-US"/>
              <a:t>.</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Der richtige Link ist: https://seos-project.eu/classification/classification-c01-p05.html</a:t>
            </a:r>
            <a:endParaRPr/>
          </a:p>
        </p:txBody>
      </p:sp>
      <p:sp>
        <p:nvSpPr>
          <p:cNvPr id="511" name="Google Shape;511;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en-US"/>
              <a:t>https://gisrsstudy.com/electromagnetic-spectrum/</a:t>
            </a:r>
            <a:endParaRPr/>
          </a:p>
          <a:p>
            <a:pPr indent="0" lvl="0" marL="0" rtl="0" algn="l">
              <a:lnSpc>
                <a:spcPct val="100000"/>
              </a:lnSpc>
              <a:spcBef>
                <a:spcPts val="0"/>
              </a:spcBef>
              <a:spcAft>
                <a:spcPts val="0"/>
              </a:spcAft>
              <a:buSzPts val="1400"/>
              <a:buNone/>
            </a:pPr>
            <a:r>
              <a:t/>
            </a:r>
            <a:endParaRPr/>
          </a:p>
        </p:txBody>
      </p:sp>
      <p:sp>
        <p:nvSpPr>
          <p:cNvPr id="181" name="Google Shape;18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4" name="Google Shape;52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25" name="Google Shape;52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6" name="Google Shape;536;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https://www.nv5geospatialsoftware.com/Support/Maintenance-Detail/vegetation-analysis-using-vegetation-indices-in-envi</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i="1" lang="en-US"/>
              <a:t>Source: Elowitz, Mark R. “What is Imaging Spectroscopy (Hyperspectral Imaging)?”. Retrieved November 27, 2013, from </a:t>
            </a:r>
            <a:r>
              <a:rPr i="1" lang="en-US" u="sng">
                <a:solidFill>
                  <a:schemeClr val="hlink"/>
                </a:solidFill>
                <a:hlinkClick r:id="rId2"/>
              </a:rPr>
              <a:t>www.markelowitz.com/Hyperspectral.html</a:t>
            </a:r>
            <a:endParaRPr/>
          </a:p>
          <a:p>
            <a:pPr indent="0" lvl="0" marL="0" rtl="0" algn="l">
              <a:lnSpc>
                <a:spcPct val="100000"/>
              </a:lnSpc>
              <a:spcBef>
                <a:spcPts val="0"/>
              </a:spcBef>
              <a:spcAft>
                <a:spcPts val="0"/>
              </a:spcAft>
              <a:buSzPts val="1400"/>
              <a:buNone/>
            </a:pPr>
            <a:r>
              <a:t/>
            </a:r>
            <a:endParaRPr/>
          </a:p>
        </p:txBody>
      </p:sp>
      <p:sp>
        <p:nvSpPr>
          <p:cNvPr id="537" name="Google Shape;537;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https://www.tandfonline.com/doi/full/10.1080/22797254.2020.1816501#abstract</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Research Article</a:t>
            </a:r>
            <a:endParaRPr/>
          </a:p>
          <a:p>
            <a:pPr indent="-228600" lvl="0" marL="457200" marR="0" rtl="0" algn="l">
              <a:lnSpc>
                <a:spcPct val="100000"/>
              </a:lnSpc>
              <a:spcBef>
                <a:spcPts val="0"/>
              </a:spcBef>
              <a:spcAft>
                <a:spcPts val="0"/>
              </a:spcAft>
              <a:buSzPts val="1400"/>
              <a:buNone/>
            </a:pPr>
            <a:r>
              <a:rPr b="1" lang="en-US"/>
              <a:t>Plant species determination by coding leaf reflectance spectrum and its derivatives</a:t>
            </a:r>
            <a:endParaRPr/>
          </a:p>
          <a:p>
            <a:pPr indent="-228600" lvl="0" marL="457200" marR="0" rtl="0" algn="l">
              <a:lnSpc>
                <a:spcPct val="100000"/>
              </a:lnSpc>
              <a:spcBef>
                <a:spcPts val="0"/>
              </a:spcBef>
              <a:spcAft>
                <a:spcPts val="0"/>
              </a:spcAft>
              <a:buSzPts val="1400"/>
              <a:buNone/>
            </a:pPr>
            <a:r>
              <a:rPr lang="en-US" u="sng">
                <a:solidFill>
                  <a:schemeClr val="hlink"/>
                </a:solidFill>
                <a:hlinkClick r:id="rId2"/>
              </a:rPr>
              <a:t>Mehdi Bahrami</a:t>
            </a:r>
            <a:endParaRPr/>
          </a:p>
          <a:p>
            <a:pPr indent="-228600" lvl="0" marL="457200" marR="0" rtl="0" algn="l">
              <a:lnSpc>
                <a:spcPct val="100000"/>
              </a:lnSpc>
              <a:spcBef>
                <a:spcPts val="0"/>
              </a:spcBef>
              <a:spcAft>
                <a:spcPts val="0"/>
              </a:spcAft>
              <a:buSzPts val="1400"/>
              <a:buNone/>
            </a:pPr>
            <a:r>
              <a:rPr lang="en-US"/>
              <a:t>&amp; </a:t>
            </a:r>
            <a:endParaRPr/>
          </a:p>
          <a:p>
            <a:pPr indent="-228600" lvl="0" marL="457200" marR="0" rtl="0" algn="l">
              <a:lnSpc>
                <a:spcPct val="100000"/>
              </a:lnSpc>
              <a:spcBef>
                <a:spcPts val="0"/>
              </a:spcBef>
              <a:spcAft>
                <a:spcPts val="0"/>
              </a:spcAft>
              <a:buSzPts val="1400"/>
              <a:buNone/>
            </a:pPr>
            <a:r>
              <a:rPr lang="en-US" u="sng">
                <a:solidFill>
                  <a:schemeClr val="hlink"/>
                </a:solidFill>
                <a:hlinkClick r:id="rId3"/>
              </a:rPr>
              <a:t>Mohammad Reza Mobasheri</a:t>
            </a:r>
            <a:endParaRPr/>
          </a:p>
          <a:p>
            <a:pPr indent="0" lvl="0" marL="0" rtl="0" algn="l">
              <a:lnSpc>
                <a:spcPct val="100000"/>
              </a:lnSpc>
              <a:spcBef>
                <a:spcPts val="0"/>
              </a:spcBef>
              <a:spcAft>
                <a:spcPts val="0"/>
              </a:spcAft>
              <a:buSzPts val="1400"/>
              <a:buNone/>
            </a:pPr>
            <a:r>
              <a:t/>
            </a:r>
            <a:endParaRPr/>
          </a:p>
        </p:txBody>
      </p:sp>
      <p:sp>
        <p:nvSpPr>
          <p:cNvPr id="552" name="Google Shape;552;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5" name="Google Shape;56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66" name="Google Shape;566;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1" name="Google Shape;581;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2" name="Google Shape;592;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https://ltb.itc.utwente.nl/498/concept/81713</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Wahrscheinlich diese Quelle: https://www.taylorfrancis.com/books/mono/10.1201/b17305/resource-management-information-systems-keith-mccloy (kein Zugang)</a:t>
            </a:r>
            <a:endParaRPr/>
          </a:p>
        </p:txBody>
      </p:sp>
      <p:sp>
        <p:nvSpPr>
          <p:cNvPr id="593" name="Google Shape;593;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7" name="Google Shape;607;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08" name="Google Shape;608;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2" name="Google Shape;622;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lang="en-US"/>
              <a:t>NASA ARSET: Overview of Remote Sensing Observations to Assess Water Quality, Part 1/3 (https://www.youtube.com/watch?v=UaDybXuIW1c)</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Richtige Quelle: https://science.nasa.gov/earth/earth-observatory/sea-sawdust-off-gladstone-91080/</a:t>
            </a:r>
            <a:endParaRPr/>
          </a:p>
        </p:txBody>
      </p:sp>
      <p:sp>
        <p:nvSpPr>
          <p:cNvPr id="623" name="Google Shape;623;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6" name="Google Shape;636;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637" name="Google Shape;637;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9" name="Google Shape;649;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650" name="Google Shape;650;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4" name="Google Shape;19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2" name="Google Shape;662;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3" name="Google Shape;663;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2" name="Shape 672"/>
        <p:cNvGrpSpPr/>
        <p:nvPr/>
      </p:nvGrpSpPr>
      <p:grpSpPr>
        <a:xfrm>
          <a:off x="0" y="0"/>
          <a:ext cx="0" cy="0"/>
          <a:chOff x="0" y="0"/>
          <a:chExt cx="0" cy="0"/>
        </a:xfrm>
      </p:grpSpPr>
      <p:sp>
        <p:nvSpPr>
          <p:cNvPr id="673" name="Google Shape;673;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4" name="Google Shape;674;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675" name="Google Shape;675;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5" name="Google Shape;685;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686" name="Google Shape;686;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6" name="Google Shape;696;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697" name="Google Shape;697;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7" name="Google Shape;707;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708" name="Google Shape;708;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18" name="Google Shape;718;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8" name="Google Shape;738;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https://www.controlglobal.com/manipulate/article/33015346/increasing-earths-albedo-to-combat-global-warming</a:t>
            </a:r>
            <a:endParaRPr/>
          </a:p>
        </p:txBody>
      </p:sp>
      <p:sp>
        <p:nvSpPr>
          <p:cNvPr id="739" name="Google Shape;739;p5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4" name="Google Shape;20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https://byjus.com/physics/electromagnetic-waves/ -das Bild kann nicht aus 2024 sein</a:t>
            </a:r>
            <a:endParaRPr/>
          </a:p>
          <a:p>
            <a:pPr indent="0" lvl="0" marL="0" rtl="0" algn="l">
              <a:lnSpc>
                <a:spcPct val="100000"/>
              </a:lnSpc>
              <a:spcBef>
                <a:spcPts val="0"/>
              </a:spcBef>
              <a:spcAft>
                <a:spcPts val="0"/>
              </a:spcAft>
              <a:buSzPts val="1400"/>
              <a:buNone/>
            </a:pPr>
            <a:r>
              <a:t/>
            </a:r>
            <a:endParaRPr/>
          </a:p>
        </p:txBody>
      </p:sp>
      <p:sp>
        <p:nvSpPr>
          <p:cNvPr id="205" name="Google Shape;20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8" name="Google Shape;21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Die Quelle hierzu wäre: https://scispace.com/pdf/limitation-in-the-use-of-spectral-analysis-to-detect-4gdti53hg2.pdf</a:t>
            </a:r>
            <a:endParaRPr/>
          </a:p>
        </p:txBody>
      </p:sp>
      <p:sp>
        <p:nvSpPr>
          <p:cNvPr id="230" name="Google Shape;230;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 name="Google Shape;24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https://www.researchgate.net/publication/323379778_Wave_Optics</a:t>
            </a:r>
            <a:endParaRPr/>
          </a:p>
          <a:p>
            <a:pPr indent="0" lvl="0" marL="0" rtl="0" algn="l">
              <a:lnSpc>
                <a:spcPct val="100000"/>
              </a:lnSpc>
              <a:spcBef>
                <a:spcPts val="0"/>
              </a:spcBef>
              <a:spcAft>
                <a:spcPts val="0"/>
              </a:spcAft>
              <a:buSzPts val="1400"/>
              <a:buNone/>
            </a:pPr>
            <a:r>
              <a:t/>
            </a:r>
            <a:endParaRPr/>
          </a:p>
          <a:p>
            <a:pPr indent="-228600" lvl="0" marL="457200" marR="0" rtl="0" algn="l">
              <a:lnSpc>
                <a:spcPct val="100000"/>
              </a:lnSpc>
              <a:spcBef>
                <a:spcPts val="0"/>
              </a:spcBef>
              <a:spcAft>
                <a:spcPts val="0"/>
              </a:spcAft>
              <a:buSzPts val="1400"/>
              <a:buNone/>
            </a:pPr>
            <a:r>
              <a:rPr lang="en-US"/>
              <a:t>Book</a:t>
            </a:r>
            <a:endParaRPr/>
          </a:p>
          <a:p>
            <a:pPr indent="-228600" lvl="0" marL="457200" marR="0" rtl="0" algn="l">
              <a:lnSpc>
                <a:spcPct val="100000"/>
              </a:lnSpc>
              <a:spcBef>
                <a:spcPts val="0"/>
              </a:spcBef>
              <a:spcAft>
                <a:spcPts val="0"/>
              </a:spcAft>
              <a:buSzPts val="1400"/>
              <a:buNone/>
            </a:pPr>
            <a:r>
              <a:rPr lang="en-US"/>
              <a:t>Wave Optics</a:t>
            </a:r>
            <a:endParaRPr/>
          </a:p>
          <a:p>
            <a:pPr indent="-228600" lvl="0" marL="457200" marR="0" rtl="0" algn="l">
              <a:lnSpc>
                <a:spcPct val="100000"/>
              </a:lnSpc>
              <a:spcBef>
                <a:spcPts val="0"/>
              </a:spcBef>
              <a:spcAft>
                <a:spcPts val="0"/>
              </a:spcAft>
              <a:buSzPts val="1400"/>
              <a:buNone/>
            </a:pPr>
            <a:r>
              <a:rPr lang="en-US"/>
              <a:t>February 2018</a:t>
            </a:r>
            <a:endParaRPr/>
          </a:p>
          <a:p>
            <a:pPr indent="-228600" lvl="0" marL="457200" marR="0" rtl="0" algn="l">
              <a:lnSpc>
                <a:spcPct val="100000"/>
              </a:lnSpc>
              <a:spcBef>
                <a:spcPts val="0"/>
              </a:spcBef>
              <a:spcAft>
                <a:spcPts val="0"/>
              </a:spcAft>
              <a:buSzPts val="1400"/>
              <a:buNone/>
            </a:pPr>
            <a:r>
              <a:rPr lang="en-US" u="sng">
                <a:solidFill>
                  <a:schemeClr val="hlink"/>
                </a:solidFill>
                <a:hlinkClick r:id="rId2"/>
              </a:rPr>
              <a:t>Muayyed Jabar Zoory</a:t>
            </a:r>
            <a:endParaRPr/>
          </a:p>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rPr lang="en-US"/>
              <a:t>Quelle eher: https://de356l4tocdyu.cloudfront.net/pdf/OSHAIntroductionToLaserSafety.pdf</a:t>
            </a:r>
            <a:endParaRPr/>
          </a:p>
        </p:txBody>
      </p:sp>
      <p:sp>
        <p:nvSpPr>
          <p:cNvPr id="243" name="Google Shape;24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6" name="Google Shape;25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wei Inhalte" type="twoObj">
  <p:cSld name="TWO_OBJECTS">
    <p:spTree>
      <p:nvGrpSpPr>
        <p:cNvPr id="15" name="Shape 15"/>
        <p:cNvGrpSpPr/>
        <p:nvPr/>
      </p:nvGrpSpPr>
      <p:grpSpPr>
        <a:xfrm>
          <a:off x="0" y="0"/>
          <a:ext cx="0" cy="0"/>
          <a:chOff x="0" y="0"/>
          <a:chExt cx="0" cy="0"/>
        </a:xfrm>
      </p:grpSpPr>
      <p:sp>
        <p:nvSpPr>
          <p:cNvPr id="16" name="Google Shape;16;p4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47"/>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47"/>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 name="Google Shape;19;p4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4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4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vertikaler Text" type="vertTx">
  <p:cSld name="VERTICAL_TEXT">
    <p:spTree>
      <p:nvGrpSpPr>
        <p:cNvPr id="121" name="Shape 121"/>
        <p:cNvGrpSpPr/>
        <p:nvPr/>
      </p:nvGrpSpPr>
      <p:grpSpPr>
        <a:xfrm>
          <a:off x="0" y="0"/>
          <a:ext cx="0" cy="0"/>
          <a:chOff x="0" y="0"/>
          <a:chExt cx="0" cy="0"/>
        </a:xfrm>
      </p:grpSpPr>
      <p:sp>
        <p:nvSpPr>
          <p:cNvPr id="122" name="Google Shape;122;p5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3" name="Google Shape;123;p56"/>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4" name="Google Shape;124;p5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5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6" name="Google Shape;126;p5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27" name="Google Shape;127;p56"/>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28" name="Google Shape;128;p56"/>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29" name="Google Shape;129;p56"/>
          <p:cNvGrpSpPr/>
          <p:nvPr/>
        </p:nvGrpSpPr>
        <p:grpSpPr>
          <a:xfrm>
            <a:off x="11222092" y="267493"/>
            <a:ext cx="719138" cy="593725"/>
            <a:chOff x="4876" y="255"/>
            <a:chExt cx="726" cy="599"/>
          </a:xfrm>
        </p:grpSpPr>
        <p:sp>
          <p:nvSpPr>
            <p:cNvPr id="130" name="Google Shape;130;p56"/>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1" name="Google Shape;131;p56"/>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2" name="Google Shape;132;p56"/>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33" name="Google Shape;133;p56"/>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kaler Titel und Text" type="vertTitleAndTx">
  <p:cSld name="VERTICAL_TITLE_AND_VERTICAL_TEXT">
    <p:spTree>
      <p:nvGrpSpPr>
        <p:cNvPr id="134" name="Shape 134"/>
        <p:cNvGrpSpPr/>
        <p:nvPr/>
      </p:nvGrpSpPr>
      <p:grpSpPr>
        <a:xfrm>
          <a:off x="0" y="0"/>
          <a:ext cx="0" cy="0"/>
          <a:chOff x="0" y="0"/>
          <a:chExt cx="0" cy="0"/>
        </a:xfrm>
      </p:grpSpPr>
      <p:sp>
        <p:nvSpPr>
          <p:cNvPr id="135" name="Google Shape;135;p57"/>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6" name="Google Shape;136;p57"/>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7" name="Google Shape;137;p5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8" name="Google Shape;138;p5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5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40" name="Google Shape;140;p57"/>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41" name="Google Shape;141;p57"/>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42" name="Google Shape;142;p57"/>
          <p:cNvGrpSpPr/>
          <p:nvPr/>
        </p:nvGrpSpPr>
        <p:grpSpPr>
          <a:xfrm>
            <a:off x="11222092" y="267493"/>
            <a:ext cx="719138" cy="593725"/>
            <a:chOff x="4876" y="255"/>
            <a:chExt cx="726" cy="599"/>
          </a:xfrm>
        </p:grpSpPr>
        <p:sp>
          <p:nvSpPr>
            <p:cNvPr id="143" name="Google Shape;143;p57"/>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4" name="Google Shape;144;p57"/>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5" name="Google Shape;145;p57"/>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46" name="Google Shape;146;p57"/>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folie" type="title">
  <p:cSld name="TITLE">
    <p:spTree>
      <p:nvGrpSpPr>
        <p:cNvPr id="22" name="Shape 22"/>
        <p:cNvGrpSpPr/>
        <p:nvPr/>
      </p:nvGrpSpPr>
      <p:grpSpPr>
        <a:xfrm>
          <a:off x="0" y="0"/>
          <a:ext cx="0" cy="0"/>
          <a:chOff x="0" y="0"/>
          <a:chExt cx="0" cy="0"/>
        </a:xfrm>
      </p:grpSpPr>
      <p:sp>
        <p:nvSpPr>
          <p:cNvPr id="23" name="Google Shape;23;p4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5" name="Google Shape;25;p4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4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28" name="Shape 28"/>
        <p:cNvGrpSpPr/>
        <p:nvPr/>
      </p:nvGrpSpPr>
      <p:grpSpPr>
        <a:xfrm>
          <a:off x="0" y="0"/>
          <a:ext cx="0" cy="0"/>
          <a:chOff x="0" y="0"/>
          <a:chExt cx="0" cy="0"/>
        </a:xfrm>
      </p:grpSpPr>
      <p:sp>
        <p:nvSpPr>
          <p:cNvPr id="29" name="Google Shape;29;p4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4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4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4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4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34" name="Google Shape;34;p49"/>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35" name="Google Shape;35;p49"/>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36" name="Google Shape;36;p49"/>
          <p:cNvGrpSpPr/>
          <p:nvPr/>
        </p:nvGrpSpPr>
        <p:grpSpPr>
          <a:xfrm>
            <a:off x="11222092" y="267493"/>
            <a:ext cx="719138" cy="593725"/>
            <a:chOff x="4876" y="255"/>
            <a:chExt cx="726" cy="599"/>
          </a:xfrm>
        </p:grpSpPr>
        <p:sp>
          <p:nvSpPr>
            <p:cNvPr id="37" name="Google Shape;37;p49"/>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 name="Google Shape;38;p49"/>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 name="Google Shape;39;p49"/>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40" name="Google Shape;40;p49"/>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bschnitts-&#10;überschrift" type="secHead">
  <p:cSld name="SECTION_HEADER">
    <p:spTree>
      <p:nvGrpSpPr>
        <p:cNvPr id="41" name="Shape 41"/>
        <p:cNvGrpSpPr/>
        <p:nvPr/>
      </p:nvGrpSpPr>
      <p:grpSpPr>
        <a:xfrm>
          <a:off x="0" y="0"/>
          <a:ext cx="0" cy="0"/>
          <a:chOff x="0" y="0"/>
          <a:chExt cx="0" cy="0"/>
        </a:xfrm>
      </p:grpSpPr>
      <p:sp>
        <p:nvSpPr>
          <p:cNvPr id="42" name="Google Shape;42;p5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5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4" name="Google Shape;44;p5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5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5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47" name="Google Shape;47;p50"/>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48" name="Google Shape;48;p50"/>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49" name="Google Shape;49;p50"/>
          <p:cNvGrpSpPr/>
          <p:nvPr/>
        </p:nvGrpSpPr>
        <p:grpSpPr>
          <a:xfrm>
            <a:off x="11222092" y="267493"/>
            <a:ext cx="719138" cy="593725"/>
            <a:chOff x="4876" y="255"/>
            <a:chExt cx="726" cy="599"/>
          </a:xfrm>
        </p:grpSpPr>
        <p:sp>
          <p:nvSpPr>
            <p:cNvPr id="50" name="Google Shape;50;p50"/>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1" name="Google Shape;51;p50"/>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2" name="Google Shape;52;p50"/>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3" name="Google Shape;53;p50"/>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gleich" type="twoTxTwoObj">
  <p:cSld name="TWO_OBJECTS_WITH_TEXT">
    <p:spTree>
      <p:nvGrpSpPr>
        <p:cNvPr id="54" name="Shape 54"/>
        <p:cNvGrpSpPr/>
        <p:nvPr/>
      </p:nvGrpSpPr>
      <p:grpSpPr>
        <a:xfrm>
          <a:off x="0" y="0"/>
          <a:ext cx="0" cy="0"/>
          <a:chOff x="0" y="0"/>
          <a:chExt cx="0" cy="0"/>
        </a:xfrm>
      </p:grpSpPr>
      <p:sp>
        <p:nvSpPr>
          <p:cNvPr id="55" name="Google Shape;55;p51"/>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51"/>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7" name="Google Shape;57;p51"/>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8" name="Google Shape;58;p51"/>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9" name="Google Shape;59;p51"/>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5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5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5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63" name="Google Shape;63;p51"/>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64" name="Google Shape;64;p51"/>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65" name="Google Shape;65;p51"/>
          <p:cNvGrpSpPr/>
          <p:nvPr/>
        </p:nvGrpSpPr>
        <p:grpSpPr>
          <a:xfrm>
            <a:off x="11222092" y="267493"/>
            <a:ext cx="719138" cy="593725"/>
            <a:chOff x="4876" y="255"/>
            <a:chExt cx="726" cy="599"/>
          </a:xfrm>
        </p:grpSpPr>
        <p:sp>
          <p:nvSpPr>
            <p:cNvPr id="66" name="Google Shape;66;p51"/>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7" name="Google Shape;67;p51"/>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8" name="Google Shape;68;p51"/>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69" name="Google Shape;69;p51"/>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r Titel" type="titleOnly">
  <p:cSld name="TITLE_ONLY">
    <p:spTree>
      <p:nvGrpSpPr>
        <p:cNvPr id="70" name="Shape 70"/>
        <p:cNvGrpSpPr/>
        <p:nvPr/>
      </p:nvGrpSpPr>
      <p:grpSpPr>
        <a:xfrm>
          <a:off x="0" y="0"/>
          <a:ext cx="0" cy="0"/>
          <a:chOff x="0" y="0"/>
          <a:chExt cx="0" cy="0"/>
        </a:xfrm>
      </p:grpSpPr>
      <p:sp>
        <p:nvSpPr>
          <p:cNvPr id="71" name="Google Shape;71;p5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5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5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5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52"/>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76" name="Google Shape;76;p52"/>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77" name="Google Shape;77;p52"/>
          <p:cNvGrpSpPr/>
          <p:nvPr/>
        </p:nvGrpSpPr>
        <p:grpSpPr>
          <a:xfrm>
            <a:off x="11222092" y="267493"/>
            <a:ext cx="719138" cy="593725"/>
            <a:chOff x="4876" y="255"/>
            <a:chExt cx="726" cy="599"/>
          </a:xfrm>
        </p:grpSpPr>
        <p:sp>
          <p:nvSpPr>
            <p:cNvPr id="78" name="Google Shape;78;p52"/>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79" name="Google Shape;79;p52"/>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0" name="Google Shape;80;p52"/>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81" name="Google Shape;81;p52"/>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er" type="blank">
  <p:cSld name="BLANK">
    <p:spTree>
      <p:nvGrpSpPr>
        <p:cNvPr id="82" name="Shape 82"/>
        <p:cNvGrpSpPr/>
        <p:nvPr/>
      </p:nvGrpSpPr>
      <p:grpSpPr>
        <a:xfrm>
          <a:off x="0" y="0"/>
          <a:ext cx="0" cy="0"/>
          <a:chOff x="0" y="0"/>
          <a:chExt cx="0" cy="0"/>
        </a:xfrm>
      </p:grpSpPr>
      <p:sp>
        <p:nvSpPr>
          <p:cNvPr id="83" name="Google Shape;83;p5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4" name="Google Shape;84;p5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5" name="Google Shape;85;p5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86" name="Google Shape;86;p53"/>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87" name="Google Shape;87;p53"/>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88" name="Google Shape;88;p53"/>
          <p:cNvGrpSpPr/>
          <p:nvPr/>
        </p:nvGrpSpPr>
        <p:grpSpPr>
          <a:xfrm>
            <a:off x="11222092" y="267493"/>
            <a:ext cx="719138" cy="593725"/>
            <a:chOff x="4876" y="255"/>
            <a:chExt cx="726" cy="599"/>
          </a:xfrm>
        </p:grpSpPr>
        <p:sp>
          <p:nvSpPr>
            <p:cNvPr id="89" name="Google Shape;89;p53"/>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0" name="Google Shape;90;p53"/>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1" name="Google Shape;91;p53"/>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92" name="Google Shape;92;p53"/>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halt mit Überschrift" type="objTx">
  <p:cSld name="OBJECT_WITH_CAPTION_TEXT">
    <p:spTree>
      <p:nvGrpSpPr>
        <p:cNvPr id="93" name="Shape 93"/>
        <p:cNvGrpSpPr/>
        <p:nvPr/>
      </p:nvGrpSpPr>
      <p:grpSpPr>
        <a:xfrm>
          <a:off x="0" y="0"/>
          <a:ext cx="0" cy="0"/>
          <a:chOff x="0" y="0"/>
          <a:chExt cx="0" cy="0"/>
        </a:xfrm>
      </p:grpSpPr>
      <p:sp>
        <p:nvSpPr>
          <p:cNvPr id="94" name="Google Shape;94;p5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54"/>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96" name="Google Shape;96;p54"/>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97" name="Google Shape;97;p5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5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5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00" name="Google Shape;100;p54"/>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01" name="Google Shape;101;p54"/>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02" name="Google Shape;102;p54"/>
          <p:cNvGrpSpPr/>
          <p:nvPr/>
        </p:nvGrpSpPr>
        <p:grpSpPr>
          <a:xfrm>
            <a:off x="11222092" y="267493"/>
            <a:ext cx="719138" cy="593725"/>
            <a:chOff x="4876" y="255"/>
            <a:chExt cx="726" cy="599"/>
          </a:xfrm>
        </p:grpSpPr>
        <p:sp>
          <p:nvSpPr>
            <p:cNvPr id="103" name="Google Shape;103;p54"/>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4" name="Google Shape;104;p54"/>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5" name="Google Shape;105;p54"/>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06" name="Google Shape;106;p54"/>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ld mit Überschrift" type="picTx">
  <p:cSld name="PICTURE_WITH_CAPTION_TEXT">
    <p:spTree>
      <p:nvGrpSpPr>
        <p:cNvPr id="107" name="Shape 107"/>
        <p:cNvGrpSpPr/>
        <p:nvPr/>
      </p:nvGrpSpPr>
      <p:grpSpPr>
        <a:xfrm>
          <a:off x="0" y="0"/>
          <a:ext cx="0" cy="0"/>
          <a:chOff x="0" y="0"/>
          <a:chExt cx="0" cy="0"/>
        </a:xfrm>
      </p:grpSpPr>
      <p:sp>
        <p:nvSpPr>
          <p:cNvPr id="108" name="Google Shape;108;p55"/>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9" name="Google Shape;109;p55"/>
          <p:cNvSpPr/>
          <p:nvPr>
            <p:ph idx="2" type="pic"/>
          </p:nvPr>
        </p:nvSpPr>
        <p:spPr>
          <a:xfrm>
            <a:off x="5183188" y="987425"/>
            <a:ext cx="6172200" cy="4873625"/>
          </a:xfrm>
          <a:prstGeom prst="rect">
            <a:avLst/>
          </a:prstGeom>
          <a:noFill/>
          <a:ln>
            <a:noFill/>
          </a:ln>
        </p:spPr>
      </p:sp>
      <p:sp>
        <p:nvSpPr>
          <p:cNvPr id="110" name="Google Shape;110;p55"/>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1" name="Google Shape;111;p5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5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3" name="Google Shape;113;p5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
        <p:nvSpPr>
          <p:cNvPr id="114" name="Google Shape;114;p55"/>
          <p:cNvSpPr/>
          <p:nvPr/>
        </p:nvSpPr>
        <p:spPr>
          <a:xfrm>
            <a:off x="0" y="188913"/>
            <a:ext cx="12192000" cy="755650"/>
          </a:xfrm>
          <a:prstGeom prst="rect">
            <a:avLst/>
          </a:prstGeom>
          <a:solidFill>
            <a:srgbClr val="CDCDC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2600"/>
              <a:buFont typeface="Noto Sans Symbols"/>
              <a:buNone/>
            </a:pPr>
            <a:r>
              <a:t/>
            </a:r>
            <a:endParaRPr b="1" i="0" sz="2600" u="none" cap="none" strike="noStrike">
              <a:solidFill>
                <a:schemeClr val="dk2"/>
              </a:solidFill>
              <a:latin typeface="Open Sans Light"/>
              <a:ea typeface="Open Sans Light"/>
              <a:cs typeface="Open Sans Light"/>
              <a:sym typeface="Open Sans Light"/>
            </a:endParaRPr>
          </a:p>
        </p:txBody>
      </p:sp>
      <p:pic>
        <p:nvPicPr>
          <p:cNvPr descr="unilogo4c" id="115" name="Google Shape;115;p55"/>
          <p:cNvPicPr preferRelativeResize="0"/>
          <p:nvPr/>
        </p:nvPicPr>
        <p:blipFill rotWithShape="1">
          <a:blip r:embed="rId2">
            <a:alphaModFix/>
          </a:blip>
          <a:srcRect b="0" l="0" r="80917" t="0"/>
          <a:stretch/>
        </p:blipFill>
        <p:spPr>
          <a:xfrm>
            <a:off x="-1588" y="188913"/>
            <a:ext cx="1836738" cy="750887"/>
          </a:xfrm>
          <a:prstGeom prst="rect">
            <a:avLst/>
          </a:prstGeom>
          <a:noFill/>
          <a:ln>
            <a:noFill/>
          </a:ln>
        </p:spPr>
      </p:pic>
      <p:grpSp>
        <p:nvGrpSpPr>
          <p:cNvPr id="116" name="Google Shape;116;p55"/>
          <p:cNvGrpSpPr/>
          <p:nvPr/>
        </p:nvGrpSpPr>
        <p:grpSpPr>
          <a:xfrm>
            <a:off x="11222092" y="267493"/>
            <a:ext cx="719138" cy="593725"/>
            <a:chOff x="4876" y="255"/>
            <a:chExt cx="726" cy="599"/>
          </a:xfrm>
        </p:grpSpPr>
        <p:sp>
          <p:nvSpPr>
            <p:cNvPr id="117" name="Google Shape;117;p55"/>
            <p:cNvSpPr/>
            <p:nvPr/>
          </p:nvSpPr>
          <p:spPr>
            <a:xfrm>
              <a:off x="5278" y="734"/>
              <a:ext cx="102" cy="120"/>
            </a:xfrm>
            <a:custGeom>
              <a:rect b="b" l="l" r="r" t="t"/>
              <a:pathLst>
                <a:path extrusionOk="0" h="393" w="334">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8" name="Google Shape;118;p55"/>
            <p:cNvSpPr/>
            <p:nvPr/>
          </p:nvSpPr>
          <p:spPr>
            <a:xfrm>
              <a:off x="5401" y="734"/>
              <a:ext cx="71" cy="120"/>
            </a:xfrm>
            <a:custGeom>
              <a:rect b="b" l="l" r="r" t="t"/>
              <a:pathLst>
                <a:path extrusionOk="0" h="393" w="231">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19" name="Google Shape;119;p55"/>
            <p:cNvSpPr/>
            <p:nvPr/>
          </p:nvSpPr>
          <p:spPr>
            <a:xfrm>
              <a:off x="4876" y="255"/>
              <a:ext cx="726" cy="559"/>
            </a:xfrm>
            <a:custGeom>
              <a:rect b="b" l="l" r="r" t="t"/>
              <a:pathLst>
                <a:path extrusionOk="0" h="1810" w="235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120" name="Google Shape;120;p55"/>
            <p:cNvSpPr/>
            <p:nvPr/>
          </p:nvSpPr>
          <p:spPr>
            <a:xfrm>
              <a:off x="5491" y="734"/>
              <a:ext cx="102" cy="120"/>
            </a:xfrm>
            <a:custGeom>
              <a:rect b="b" l="l" r="r" t="t"/>
              <a:pathLst>
                <a:path extrusionOk="0" h="393" w="326">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4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4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4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4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4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3.png"/><Relationship Id="rId11" Type="http://schemas.openxmlformats.org/officeDocument/2006/relationships/image" Target="../media/image6.png"/><Relationship Id="rId10" Type="http://schemas.openxmlformats.org/officeDocument/2006/relationships/image" Target="../media/image7.png"/><Relationship Id="rId12" Type="http://schemas.openxmlformats.org/officeDocument/2006/relationships/image" Target="../media/image11.png"/><Relationship Id="rId9" Type="http://schemas.openxmlformats.org/officeDocument/2006/relationships/image" Target="../media/image5.jp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4.png"/><Relationship Id="rId8"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9.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4.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7.png"/><Relationship Id="rId6"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3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3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5.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3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1.png"/><Relationship Id="rId6"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1.png"/><Relationship Id="rId6" Type="http://schemas.openxmlformats.org/officeDocument/2006/relationships/image" Target="../media/image3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14.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1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14.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4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35.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4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14.png"/><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50.png"/><Relationship Id="rId6" Type="http://schemas.openxmlformats.org/officeDocument/2006/relationships/image" Target="../media/image4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52.png"/><Relationship Id="rId4" Type="http://schemas.openxmlformats.org/officeDocument/2006/relationships/image" Target="../media/image14.png"/><Relationship Id="rId5" Type="http://schemas.openxmlformats.org/officeDocument/2006/relationships/image" Target="../media/image1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4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14.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14.png"/><Relationship Id="rId4" Type="http://schemas.openxmlformats.org/officeDocument/2006/relationships/image" Target="../media/image1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4.png"/><Relationship Id="rId4" Type="http://schemas.openxmlformats.org/officeDocument/2006/relationships/image" Target="../media/image1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image" Target="../media/image14.png"/><Relationship Id="rId4" Type="http://schemas.openxmlformats.org/officeDocument/2006/relationships/image" Target="../media/image1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 Id="rId3" Type="http://schemas.openxmlformats.org/officeDocument/2006/relationships/image" Target="../media/image14.png"/><Relationship Id="rId4"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7.png"/><Relationship Id="rId4" Type="http://schemas.openxmlformats.org/officeDocument/2006/relationships/image" Target="../media/image6.png"/><Relationship Id="rId11" Type="http://schemas.openxmlformats.org/officeDocument/2006/relationships/image" Target="../media/image8.png"/><Relationship Id="rId10" Type="http://schemas.openxmlformats.org/officeDocument/2006/relationships/image" Target="../media/image4.png"/><Relationship Id="rId12" Type="http://schemas.openxmlformats.org/officeDocument/2006/relationships/image" Target="../media/image5.jpg"/><Relationship Id="rId9"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2.png"/><Relationship Id="rId7" Type="http://schemas.openxmlformats.org/officeDocument/2006/relationships/image" Target="../media/image3.png"/><Relationship Id="rId8" Type="http://schemas.openxmlformats.org/officeDocument/2006/relationships/image" Target="../media/image9.png"/></Relationships>
</file>

<file path=ppt/slides/_rels/slide46.xml.rels><?xml version="1.0" encoding="UTF-8" standalone="yes"?><Relationships xmlns="http://schemas.openxmlformats.org/package/2006/relationships"><Relationship Id="rId20" Type="http://schemas.openxmlformats.org/officeDocument/2006/relationships/hyperlink" Target="https://seos-project.eu/classification/classification-c01-p05.html" TargetMode="External"/><Relationship Id="rId11" Type="http://schemas.openxmlformats.org/officeDocument/2006/relationships/hyperlink" Target="https://web.archive.org/web/20130614062955/https://www.markelowitz.com/Hyperspectral.html" TargetMode="External"/><Relationship Id="rId22" Type="http://schemas.openxmlformats.org/officeDocument/2006/relationships/hyperlink" Target="https://science.nasa.gov/earth/earth-observatory/sea-sawdust-off-gladstone-91080/" TargetMode="External"/><Relationship Id="rId10" Type="http://schemas.openxmlformats.org/officeDocument/2006/relationships/hyperlink" Target="https://doi.org/10.11114/smc.v3i2.913" TargetMode="External"/><Relationship Id="rId21" Type="http://schemas.openxmlformats.org/officeDocument/2006/relationships/hyperlink" Target="https://science.nasa.gov/earth/earth-observatory/sea-sawdust-off-gladstone-91080/" TargetMode="External"/><Relationship Id="rId13" Type="http://schemas.openxmlformats.org/officeDocument/2006/relationships/hyperlink" Target="https://gisrsstudy.com/electromagnetic-spectrum/" TargetMode="External"/><Relationship Id="rId12" Type="http://schemas.openxmlformats.org/officeDocument/2006/relationships/hyperlink" Target="https://web.archive.org/web/20130614062955/https://www.markelowitz.com/Hyperspectral.html" TargetMode="External"/><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hyperlink" Target="https://doi.org/10.11114/smc.v3i2.913" TargetMode="External"/><Relationship Id="rId15" Type="http://schemas.openxmlformats.org/officeDocument/2006/relationships/hyperlink" Target="https://doi.org/10.13140/RG.2.1.3457.8965" TargetMode="External"/><Relationship Id="rId14" Type="http://schemas.openxmlformats.org/officeDocument/2006/relationships/hyperlink" Target="https://gisrsstudy.com/electromagnetic-spectrum/" TargetMode="External"/><Relationship Id="rId17" Type="http://schemas.openxmlformats.org/officeDocument/2006/relationships/hyperlink" Target="https://doi.org/10.4038/cocos.v22i1.5808" TargetMode="External"/><Relationship Id="rId16" Type="http://schemas.openxmlformats.org/officeDocument/2006/relationships/hyperlink" Target="https://doi.org/10.13140/RG.2.1.3457.8965" TargetMode="External"/><Relationship Id="rId5" Type="http://schemas.openxmlformats.org/officeDocument/2006/relationships/hyperlink" Target="https://doi.org/10.1080/22797254.2020.1816501" TargetMode="External"/><Relationship Id="rId19" Type="http://schemas.openxmlformats.org/officeDocument/2006/relationships/hyperlink" Target="https://seos-project.eu/classification/classification-c01-p05.html" TargetMode="External"/><Relationship Id="rId6" Type="http://schemas.openxmlformats.org/officeDocument/2006/relationships/hyperlink" Target="https://doi.org/10.1080/22797254.2020.1816501" TargetMode="External"/><Relationship Id="rId18" Type="http://schemas.openxmlformats.org/officeDocument/2006/relationships/hyperlink" Target="https://doi.org/10.4038/cocos.v22i1.5808" TargetMode="External"/><Relationship Id="rId7" Type="http://schemas.openxmlformats.org/officeDocument/2006/relationships/hyperlink" Target="https://byjus.com/physics/electromagnetic-waves/" TargetMode="External"/><Relationship Id="rId8" Type="http://schemas.openxmlformats.org/officeDocument/2006/relationships/hyperlink" Target="https://byjus.com/physics/electromagnetic-wave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4.png"/><Relationship Id="rId4" Type="http://schemas.openxmlformats.org/officeDocument/2006/relationships/image" Target="../media/image11.png"/><Relationship Id="rId5"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rgbClr val="1F4E79"/>
              </a:buClr>
              <a:buSzPct val="100000"/>
              <a:buFont typeface="Calibri"/>
              <a:buNone/>
            </a:pPr>
            <a:r>
              <a:rPr b="1" i="0" lang="en-US" sz="3100" u="none" cap="none" strike="noStrike">
                <a:solidFill>
                  <a:srgbClr val="1F4E79"/>
                </a:solidFill>
                <a:latin typeface="Calibri"/>
                <a:ea typeface="Calibri"/>
                <a:cs typeface="Calibri"/>
                <a:sym typeface="Calibri"/>
              </a:rPr>
              <a:t> </a:t>
            </a:r>
            <a:r>
              <a:rPr b="1" i="0" lang="en-US" sz="3700" u="none" cap="none" strike="noStrike">
                <a:solidFill>
                  <a:srgbClr val="1F4E79"/>
                </a:solidFill>
                <a:latin typeface="Calibri"/>
                <a:ea typeface="Calibri"/>
                <a:cs typeface="Calibri"/>
                <a:sym typeface="Calibri"/>
              </a:rPr>
              <a:t>EOCap4Africa</a:t>
            </a:r>
            <a:br>
              <a:rPr b="1" i="0" lang="en-US" sz="3100" u="none" cap="none" strike="noStrike">
                <a:solidFill>
                  <a:srgbClr val="1F4E79"/>
                </a:solidFill>
                <a:latin typeface="Calibri"/>
                <a:ea typeface="Calibri"/>
                <a:cs typeface="Calibri"/>
                <a:sym typeface="Calibri"/>
              </a:rPr>
            </a:b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2	Electromagnetic Radiation, </a:t>
            </a:r>
            <a:br>
              <a:rPr b="1" i="0" lang="en-US" sz="3100" u="none" cap="none" strike="noStrike">
                <a:solidFill>
                  <a:srgbClr val="1F4E79"/>
                </a:solidFill>
                <a:latin typeface="Calibri"/>
                <a:ea typeface="Calibri"/>
                <a:cs typeface="Calibri"/>
                <a:sym typeface="Calibri"/>
              </a:rPr>
            </a:br>
            <a:r>
              <a:rPr b="1" i="0" lang="en-US" sz="3100" u="none" cap="none" strike="noStrike">
                <a:solidFill>
                  <a:srgbClr val="1F4E79"/>
                </a:solidFill>
                <a:latin typeface="Calibri"/>
                <a:ea typeface="Calibri"/>
                <a:cs typeface="Calibri"/>
                <a:sym typeface="Calibri"/>
              </a:rPr>
              <a:t>Atmospheric Interactions and Surface Interactions</a:t>
            </a:r>
            <a:br>
              <a:rPr b="0" i="0" lang="en-US" sz="3200" u="none" cap="none" strike="noStrike">
                <a:solidFill>
                  <a:srgbClr val="1F4E79"/>
                </a:solidFill>
                <a:latin typeface="Calibri"/>
                <a:ea typeface="Calibri"/>
                <a:cs typeface="Calibri"/>
                <a:sym typeface="Calibri"/>
              </a:rPr>
            </a:br>
            <a:br>
              <a:rPr b="0" i="0" lang="en-US" sz="1050" u="none" cap="none" strike="noStrike">
                <a:solidFill>
                  <a:schemeClr val="dk1"/>
                </a:solidFill>
                <a:latin typeface="Calibri"/>
                <a:ea typeface="Calibri"/>
                <a:cs typeface="Calibri"/>
                <a:sym typeface="Calibri"/>
              </a:rPr>
            </a:br>
            <a:endParaRPr b="1" i="0" sz="3600" u="none" cap="none" strike="noStrike">
              <a:solidFill>
                <a:srgbClr val="2E75B5"/>
              </a:solidFill>
              <a:latin typeface="Calibri"/>
              <a:ea typeface="Calibri"/>
              <a:cs typeface="Calibri"/>
              <a:sym typeface="Calibri"/>
            </a:endParaRPr>
          </a:p>
        </p:txBody>
      </p:sp>
      <p:cxnSp>
        <p:nvCxnSpPr>
          <p:cNvPr id="154" name="Google Shape;154;p1"/>
          <p:cNvCxnSpPr/>
          <p:nvPr/>
        </p:nvCxnSpPr>
        <p:spPr>
          <a:xfrm>
            <a:off x="1938954" y="5032143"/>
            <a:ext cx="8522208" cy="0"/>
          </a:xfrm>
          <a:prstGeom prst="straightConnector1">
            <a:avLst/>
          </a:prstGeom>
          <a:noFill/>
          <a:ln cap="flat" cmpd="sng" w="31750">
            <a:solidFill>
              <a:srgbClr val="1E4E79"/>
            </a:solidFill>
            <a:prstDash val="solid"/>
            <a:miter lim="800000"/>
            <a:headEnd len="sm" w="sm" type="none"/>
            <a:tailEnd len="sm" w="sm" type="none"/>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descr="Ein Bild, das Text, Schrift, Grafiken, Screenshot enthält.&#10;&#10;Automatisch generierte Beschreibung" id="157" name="Google Shape;157;p1"/>
              <p:cNvPicPr preferRelativeResize="0"/>
              <p:nvPr/>
            </p:nvPicPr>
            <p:blipFill rotWithShape="1">
              <a:blip r:embed="rId3">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158" name="Google Shape;158;p1"/>
              <p:cNvPicPr preferRelativeResize="0"/>
              <p:nvPr/>
            </p:nvPicPr>
            <p:blipFill rotWithShape="1">
              <a:blip r:embed="rId4">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159" name="Google Shape;159;p1"/>
              <p:cNvPicPr preferRelativeResize="0"/>
              <p:nvPr/>
            </p:nvPicPr>
            <p:blipFill rotWithShape="1">
              <a:blip r:embed="rId5">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160" name="Google Shape;160;p1"/>
              <p:cNvPicPr preferRelativeResize="0"/>
              <p:nvPr/>
            </p:nvPicPr>
            <p:blipFill rotWithShape="1">
              <a:blip r:embed="rId6">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161" name="Google Shape;161;p1"/>
              <p:cNvPicPr preferRelativeResize="0"/>
              <p:nvPr/>
            </p:nvPicPr>
            <p:blipFill rotWithShape="1">
              <a:blip r:embed="rId7">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162" name="Google Shape;162;p1"/>
              <p:cNvPicPr preferRelativeResize="0"/>
              <p:nvPr/>
            </p:nvPicPr>
            <p:blipFill rotWithShape="1">
              <a:blip r:embed="rId8">
                <a:alphaModFix/>
              </a:blip>
              <a:srcRect b="0" l="0" r="0" t="0"/>
              <a:stretch/>
            </p:blipFill>
            <p:spPr>
              <a:xfrm>
                <a:off x="8990981" y="5421223"/>
                <a:ext cx="700730" cy="720000"/>
              </a:xfrm>
              <a:prstGeom prst="rect">
                <a:avLst/>
              </a:prstGeom>
              <a:noFill/>
              <a:ln>
                <a:noFill/>
              </a:ln>
            </p:spPr>
          </p:pic>
        </p:grpSp>
        <p:pic>
          <p:nvPicPr>
            <p:cNvPr descr="KNUST Logo" id="163" name="Google Shape;163;p1"/>
            <p:cNvPicPr preferRelativeResize="0"/>
            <p:nvPr/>
          </p:nvPicPr>
          <p:blipFill rotWithShape="1">
            <a:blip r:embed="rId9">
              <a:alphaModFix/>
            </a:blip>
            <a:srcRect b="0" l="0" r="0" t="0"/>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166" name="Google Shape;166;p1"/>
            <p:cNvPicPr preferRelativeResize="0"/>
            <p:nvPr/>
          </p:nvPicPr>
          <p:blipFill rotWithShape="1">
            <a:blip r:embed="rId11">
              <a:alphaModFix/>
            </a:blip>
            <a:srcRect b="0" l="0" r="0" t="0"/>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b="0" l="0" r="0" t="0"/>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1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Frequency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71" name="Google Shape;271;p1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72" name="Google Shape;272;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73" name="Google Shape;273;p1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74" name="Google Shape;274;p10"/>
          <p:cNvSpPr txBox="1"/>
          <p:nvPr/>
        </p:nvSpPr>
        <p:spPr>
          <a:xfrm>
            <a:off x="982442" y="1618622"/>
            <a:ext cx="9878454" cy="4108304"/>
          </a:xfrm>
          <a:prstGeom prst="rect">
            <a:avLst/>
          </a:prstGeom>
          <a:blipFill rotWithShape="1">
            <a:blip r:embed="rId5">
              <a:alphaModFix/>
            </a:blip>
            <a:stretch>
              <a:fillRect b="0" l="-553" r="0" t="-163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275" name="Google Shape;275;p1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Amplitude</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82" name="Google Shape;282;p1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83" name="Google Shape;28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84" name="Google Shape;284;p1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85" name="Google Shape;285;p11"/>
          <p:cNvSpPr txBox="1"/>
          <p:nvPr/>
        </p:nvSpPr>
        <p:spPr>
          <a:xfrm>
            <a:off x="809889" y="2501188"/>
            <a:ext cx="4460980" cy="2287806"/>
          </a:xfrm>
          <a:prstGeom prst="rect">
            <a:avLst/>
          </a:prstGeom>
          <a:noFill/>
          <a:ln>
            <a:noFill/>
          </a:ln>
        </p:spPr>
        <p:txBody>
          <a:bodyPr anchorCtr="0" anchor="t" bIns="45700" lIns="91425" spcFirstLastPara="1" rIns="91425" wrap="square" tIns="45700">
            <a:spAutoFit/>
          </a:bodyPr>
          <a:lstStyle/>
          <a:p>
            <a:pPr indent="-228600" lvl="0" marL="228600" marR="0" rtl="0" algn="just">
              <a:lnSpc>
                <a:spcPct val="9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Amplitude</a:t>
            </a:r>
            <a:r>
              <a:rPr b="0" i="0" lang="en-US" sz="2000" u="none" cap="none" strike="noStrike">
                <a:solidFill>
                  <a:schemeClr val="dk1"/>
                </a:solidFill>
                <a:latin typeface="Calibri"/>
                <a:ea typeface="Calibri"/>
                <a:cs typeface="Calibri"/>
                <a:sym typeface="Calibri"/>
              </a:rPr>
              <a:t>: magnitude of the wave, i.e., maximum displacement from the zero-energy level to the peak-energy level</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just">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Measure of the intensity (= strength) of the electromagnetic radiation </a:t>
            </a:r>
            <a:endParaRPr b="1" i="0" sz="2000" u="none" cap="none" strike="noStrike">
              <a:solidFill>
                <a:schemeClr val="dk1"/>
              </a:solidFill>
              <a:latin typeface="Calibri"/>
              <a:ea typeface="Calibri"/>
              <a:cs typeface="Calibri"/>
              <a:sym typeface="Calibri"/>
            </a:endParaRPr>
          </a:p>
        </p:txBody>
      </p:sp>
      <p:pic>
        <p:nvPicPr>
          <p:cNvPr descr="Ein Bild, das Reihe, Diagramm, Handschrift enthält.&#10;&#10;Automatisch generierte Beschreibung" id="286" name="Google Shape;286;p11"/>
          <p:cNvPicPr preferRelativeResize="0"/>
          <p:nvPr/>
        </p:nvPicPr>
        <p:blipFill rotWithShape="1">
          <a:blip r:embed="rId5">
            <a:alphaModFix/>
          </a:blip>
          <a:srcRect b="0" l="0" r="0" t="0"/>
          <a:stretch/>
        </p:blipFill>
        <p:spPr>
          <a:xfrm>
            <a:off x="5795372" y="625296"/>
            <a:ext cx="3816000" cy="5760000"/>
          </a:xfrm>
          <a:prstGeom prst="rect">
            <a:avLst/>
          </a:prstGeom>
          <a:noFill/>
          <a:ln>
            <a:noFill/>
          </a:ln>
        </p:spPr>
      </p:pic>
      <p:sp>
        <p:nvSpPr>
          <p:cNvPr id="287" name="Google Shape;287;p1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288" name="Google Shape;288;p11"/>
          <p:cNvSpPr txBox="1"/>
          <p:nvPr/>
        </p:nvSpPr>
        <p:spPr>
          <a:xfrm>
            <a:off x="8610600" y="6033833"/>
            <a:ext cx="864339"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Zoory, 2018</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1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Wavenumber</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95" name="Google Shape;295;p1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96" name="Google Shape;29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97" name="Google Shape;297;p1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98" name="Google Shape;298;p12"/>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99" name="Google Shape;299;p12"/>
          <p:cNvSpPr txBox="1"/>
          <p:nvPr/>
        </p:nvSpPr>
        <p:spPr>
          <a:xfrm>
            <a:off x="902757" y="2358851"/>
            <a:ext cx="9878454" cy="2395528"/>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An additional way of characterizing EM radiation is the wavenumber</a:t>
            </a:r>
            <a:endParaRPr b="0" i="0" sz="1400" u="none" cap="none" strike="noStrike">
              <a:solidFill>
                <a:srgbClr val="000000"/>
              </a:solidFill>
              <a:latin typeface="Arial"/>
              <a:ea typeface="Arial"/>
              <a:cs typeface="Arial"/>
              <a:sym typeface="Arial"/>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It is the number of wave crests per unit distance</a:t>
            </a:r>
            <a:endParaRPr b="0" i="0" sz="1400" u="none" cap="none" strike="noStrike">
              <a:solidFill>
                <a:srgbClr val="000000"/>
              </a:solidFill>
              <a:latin typeface="Arial"/>
              <a:ea typeface="Arial"/>
              <a:cs typeface="Arial"/>
              <a:sym typeface="Arial"/>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Often given in units of cm</a:t>
            </a:r>
            <a:r>
              <a:rPr b="0" baseline="30000" i="0" lang="en-US" sz="2000" u="none" cap="none" strike="noStrike">
                <a:solidFill>
                  <a:schemeClr val="dk1"/>
                </a:solidFill>
                <a:latin typeface="Calibri"/>
                <a:ea typeface="Calibri"/>
                <a:cs typeface="Calibri"/>
                <a:sym typeface="Calibri"/>
              </a:rPr>
              <a:t>-1</a:t>
            </a:r>
            <a:r>
              <a:rPr b="0" i="0" lang="en-US" sz="2000" u="none" cap="none" strike="noStrike">
                <a:solidFill>
                  <a:schemeClr val="dk1"/>
                </a:solidFill>
                <a:latin typeface="Calibri"/>
                <a:ea typeface="Calibri"/>
                <a:cs typeface="Calibri"/>
                <a:sym typeface="Calibri"/>
              </a:rPr>
              <a:t>, i.e., number of wave crests per centimeter</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00" name="Google Shape;300;p1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descr="Ein Bild, das draußen, Gras, Baum, Landschaft enthält.&#10;&#10;Automatisch generierte Beschreibung" id="305" name="Google Shape;305;p13"/>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306" name="Google Shape;306;p13"/>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Electromagnetic Spectrum</a:t>
            </a:r>
            <a:endParaRPr/>
          </a:p>
        </p:txBody>
      </p:sp>
      <p:pic>
        <p:nvPicPr>
          <p:cNvPr id="307" name="Google Shape;307;p1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08" name="Google Shape;30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309" name="Google Shape;309;p13"/>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310" name="Google Shape;310;p13"/>
          <p:cNvSpPr txBox="1"/>
          <p:nvPr/>
        </p:nvSpPr>
        <p:spPr>
          <a:xfrm>
            <a:off x="1751215" y="3903111"/>
            <a:ext cx="9878454" cy="774571"/>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All the different wavelengths of observed radiation from very short to very long.</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11" name="Google Shape;311;p1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Electromagnetic Spectrum</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18" name="Google Shape;318;p1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19" name="Google Shape;319;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20" name="Google Shape;320;p1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21" name="Google Shape;321;p1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grpSp>
        <p:nvGrpSpPr>
          <p:cNvPr id="322" name="Google Shape;322;p14"/>
          <p:cNvGrpSpPr/>
          <p:nvPr/>
        </p:nvGrpSpPr>
        <p:grpSpPr>
          <a:xfrm>
            <a:off x="795462" y="1380392"/>
            <a:ext cx="10502653" cy="4650389"/>
            <a:chOff x="795462" y="1380392"/>
            <a:chExt cx="10502653" cy="4650389"/>
          </a:xfrm>
        </p:grpSpPr>
        <p:pic>
          <p:nvPicPr>
            <p:cNvPr descr="Ein Bild, das Text, Screenshot, Reihe, Schrift enthält.&#10;&#10;Automatisch generierte Beschreibung" id="323" name="Google Shape;323;p14"/>
            <p:cNvPicPr preferRelativeResize="0"/>
            <p:nvPr/>
          </p:nvPicPr>
          <p:blipFill rotWithShape="1">
            <a:blip r:embed="rId5">
              <a:alphaModFix/>
            </a:blip>
            <a:srcRect b="0" l="0" r="0" t="0"/>
            <a:stretch/>
          </p:blipFill>
          <p:spPr>
            <a:xfrm>
              <a:off x="795462" y="1548541"/>
              <a:ext cx="10440000" cy="4482240"/>
            </a:xfrm>
            <a:prstGeom prst="rect">
              <a:avLst/>
            </a:prstGeom>
            <a:noFill/>
            <a:ln>
              <a:noFill/>
            </a:ln>
          </p:spPr>
        </p:pic>
        <p:sp>
          <p:nvSpPr>
            <p:cNvPr id="324" name="Google Shape;324;p14"/>
            <p:cNvSpPr/>
            <p:nvPr/>
          </p:nvSpPr>
          <p:spPr>
            <a:xfrm>
              <a:off x="9588012" y="1380392"/>
              <a:ext cx="1710103" cy="844062"/>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325" name="Google Shape;325;p1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326" name="Google Shape;326;p14"/>
          <p:cNvSpPr txBox="1"/>
          <p:nvPr/>
        </p:nvSpPr>
        <p:spPr>
          <a:xfrm>
            <a:off x="8034397" y="5707211"/>
            <a:ext cx="2188420"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modified based on gisrsstudy, 2023</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1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Electromagnetic Spectrum</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33" name="Google Shape;333;p1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34" name="Google Shape;33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35" name="Google Shape;335;p1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36" name="Google Shape;336;p1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37" name="Google Shape;337;p15"/>
          <p:cNvSpPr txBox="1"/>
          <p:nvPr/>
        </p:nvSpPr>
        <p:spPr>
          <a:xfrm>
            <a:off x="886263" y="1931565"/>
            <a:ext cx="9878400" cy="4556100"/>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shorter the wavelength of the radiation, the higher is its energy level per wave.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Thus X-rays carry more energy than microwaves</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Visible light is the portion of the spectrum of wavelengths from 380 to 780 nanometer</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Near Infrared (IR) is 0.7 to 4.0 micrometers</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IR is roughly 4.0 to 1000 micrometers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weather satellites we will be mainly concerned with the visible and IR portions of the spectrum up to 20 micrometers</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weather radar we will be concerned with the microwave part of the spectrum at wavelengths 3  to 10 cm</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38" name="Google Shape;338;p1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pic>
        <p:nvPicPr>
          <p:cNvPr descr="Ein Bild, das draußen, Gras, Baum, Landschaft enthält.&#10;&#10;Automatisch generierte Beschreibung" id="343" name="Google Shape;343;p16"/>
          <p:cNvPicPr preferRelativeResize="0"/>
          <p:nvPr/>
        </p:nvPicPr>
        <p:blipFill rotWithShape="1">
          <a:blip r:embed="rId3">
            <a:alphaModFix amt="20000"/>
          </a:blip>
          <a:srcRect b="0" l="0" r="0" t="0"/>
          <a:stretch/>
        </p:blipFill>
        <p:spPr>
          <a:xfrm>
            <a:off x="1596000" y="1146273"/>
            <a:ext cx="9000001" cy="4565454"/>
          </a:xfrm>
          <a:prstGeom prst="rect">
            <a:avLst/>
          </a:prstGeom>
          <a:noFill/>
          <a:ln>
            <a:noFill/>
          </a:ln>
        </p:spPr>
      </p:pic>
      <p:sp>
        <p:nvSpPr>
          <p:cNvPr id="344" name="Google Shape;344;p16"/>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Atmospheric Interactions</a:t>
            </a:r>
            <a:endParaRPr/>
          </a:p>
        </p:txBody>
      </p:sp>
      <p:pic>
        <p:nvPicPr>
          <p:cNvPr id="345" name="Google Shape;345;p1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46" name="Google Shape;34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347" name="Google Shape;347;p16"/>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348" name="Google Shape;348;p1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1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Radiation Concepts and Definitions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55" name="Google Shape;355;p1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56" name="Google Shape;356;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57" name="Google Shape;357;p1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58" name="Google Shape;358;p17"/>
          <p:cNvSpPr txBox="1"/>
          <p:nvPr/>
        </p:nvSpPr>
        <p:spPr>
          <a:xfrm>
            <a:off x="8298184" y="1811817"/>
            <a:ext cx="3808800" cy="4351200"/>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59" name="Google Shape;359;p17"/>
          <p:cNvSpPr txBox="1"/>
          <p:nvPr/>
        </p:nvSpPr>
        <p:spPr>
          <a:xfrm>
            <a:off x="902757" y="2782028"/>
            <a:ext cx="9878454" cy="1764586"/>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Noto Sans Symbols"/>
              <a:buChar char="🡪"/>
            </a:pPr>
            <a:r>
              <a:rPr b="0" i="0" lang="en-US" sz="2000" u="none" cap="none" strike="noStrike">
                <a:solidFill>
                  <a:schemeClr val="dk1"/>
                </a:solidFill>
                <a:latin typeface="Calibri"/>
                <a:ea typeface="Calibri"/>
                <a:cs typeface="Calibri"/>
                <a:sym typeface="Calibri"/>
              </a:rPr>
              <a:t>Consider what can happen to a beam of radiation as it traverses a medium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or encounters  an object.</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2200"/>
              </a:spcBef>
              <a:spcAft>
                <a:spcPts val="0"/>
              </a:spcAft>
              <a:buClr>
                <a:schemeClr val="dk1"/>
              </a:buClr>
              <a:buSzPts val="2000"/>
              <a:buFont typeface="Noto Sans Symbols"/>
              <a:buChar char="🡪"/>
            </a:pPr>
            <a:r>
              <a:rPr b="0" i="0" lang="en-US" sz="2000" u="none" cap="none" strike="noStrike">
                <a:solidFill>
                  <a:schemeClr val="dk1"/>
                </a:solidFill>
                <a:latin typeface="Calibri"/>
                <a:ea typeface="Calibri"/>
                <a:cs typeface="Calibri"/>
                <a:sym typeface="Calibri"/>
              </a:rPr>
              <a:t>Absorption, transmission and scattering</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360" name="Google Shape;360;p1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1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Radiation Emission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67" name="Google Shape;367;p1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68" name="Google Shape;368;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69" name="Google Shape;369;p1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70" name="Google Shape;370;p18"/>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71" name="Google Shape;371;p18"/>
          <p:cNvSpPr txBox="1"/>
          <p:nvPr/>
        </p:nvSpPr>
        <p:spPr>
          <a:xfrm>
            <a:off x="902757" y="2369548"/>
            <a:ext cx="9878454" cy="2661241"/>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Emission</a:t>
            </a:r>
            <a:r>
              <a:rPr b="0" i="0" lang="en-US" sz="2000" u="none" cap="none" strike="noStrike">
                <a:solidFill>
                  <a:schemeClr val="dk1"/>
                </a:solidFill>
                <a:latin typeface="Calibri"/>
                <a:ea typeface="Calibri"/>
                <a:cs typeface="Calibri"/>
                <a:sym typeface="Calibri"/>
              </a:rPr>
              <a:t>: Radiant energy emanating from an object</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At a given wavelength we represent emission by</a:t>
            </a:r>
            <a:endParaRPr b="0" i="0" sz="1400" u="none" cap="none" strike="noStrike">
              <a:solidFill>
                <a:srgbClr val="000000"/>
              </a:solidFill>
              <a:latin typeface="Arial"/>
              <a:ea typeface="Arial"/>
              <a:cs typeface="Arial"/>
              <a:sym typeface="Arial"/>
            </a:endParaRPr>
          </a:p>
          <a:p>
            <a:pPr indent="0" lvl="1" marL="457200" marR="0" rtl="0" algn="l">
              <a:lnSpc>
                <a:spcPct val="90000"/>
              </a:lnSpc>
              <a:spcBef>
                <a:spcPts val="2200"/>
              </a:spcBef>
              <a:spcAft>
                <a:spcPts val="0"/>
              </a:spcAft>
              <a:buClr>
                <a:srgbClr val="000000"/>
              </a:buClr>
              <a:buSzPts val="2400"/>
              <a:buFont typeface="Arial"/>
              <a:buNone/>
            </a:pPr>
            <a:r>
              <a:rPr b="1" i="0" lang="en-US" sz="2400" u="none" cap="none" strike="noStrike">
                <a:solidFill>
                  <a:schemeClr val="dk1"/>
                </a:solidFill>
                <a:latin typeface="Calibri"/>
                <a:ea typeface="Calibri"/>
                <a:cs typeface="Calibri"/>
                <a:sym typeface="Calibri"/>
              </a:rPr>
              <a:t>E</a:t>
            </a:r>
            <a:r>
              <a:rPr b="1" baseline="-25000" i="0" lang="en-US" sz="2400" u="none" cap="none" strike="noStrike">
                <a:solidFill>
                  <a:schemeClr val="dk1"/>
                </a:solidFill>
                <a:latin typeface="Calibri"/>
                <a:ea typeface="Calibri"/>
                <a:cs typeface="Calibri"/>
                <a:sym typeface="Calibri"/>
              </a:rPr>
              <a:t>λ</a:t>
            </a:r>
            <a:endParaRPr b="1" baseline="-25000" i="0" sz="24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Where the lambda subscript denotes a single wavelength</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Diagramm, Text, Reihe, Schrift enthält.&#10;&#10;Automatisch generierte Beschreibung" id="372" name="Google Shape;372;p18"/>
          <p:cNvPicPr preferRelativeResize="0"/>
          <p:nvPr/>
        </p:nvPicPr>
        <p:blipFill rotWithShape="1">
          <a:blip r:embed="rId5">
            <a:alphaModFix/>
          </a:blip>
          <a:srcRect b="0" l="0" r="0" t="0"/>
          <a:stretch/>
        </p:blipFill>
        <p:spPr>
          <a:xfrm>
            <a:off x="7643949" y="2002078"/>
            <a:ext cx="4114800" cy="2838450"/>
          </a:xfrm>
          <a:prstGeom prst="rect">
            <a:avLst/>
          </a:prstGeom>
          <a:noFill/>
          <a:ln>
            <a:noFill/>
          </a:ln>
        </p:spPr>
      </p:pic>
      <p:sp>
        <p:nvSpPr>
          <p:cNvPr id="373" name="Google Shape;373;p1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374" name="Google Shape;374;p18"/>
          <p:cNvSpPr txBox="1"/>
          <p:nvPr/>
        </p:nvSpPr>
        <p:spPr>
          <a:xfrm>
            <a:off x="11006620" y="5132510"/>
            <a:ext cx="752129"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Hyll, 2012</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1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Absorption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81" name="Google Shape;381;p1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82" name="Google Shape;382;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83" name="Google Shape;383;p1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84" name="Google Shape;384;p1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385" name="Google Shape;385;p19"/>
          <p:cNvSpPr txBox="1"/>
          <p:nvPr/>
        </p:nvSpPr>
        <p:spPr>
          <a:xfrm>
            <a:off x="886263" y="1931565"/>
            <a:ext cx="6402811" cy="3235886"/>
          </a:xfrm>
          <a:prstGeom prst="rect">
            <a:avLst/>
          </a:prstGeom>
          <a:blipFill rotWithShape="1">
            <a:blip r:embed="rId5">
              <a:alphaModFix/>
            </a:blip>
            <a:stretch>
              <a:fillRect b="0" l="-854" r="0" t="-206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descr="Ein Bild, das Diagramm, Text, Reihe, Schrift enthält.&#10;&#10;Automatisch generierte Beschreibung" id="386" name="Google Shape;386;p19"/>
          <p:cNvPicPr preferRelativeResize="0"/>
          <p:nvPr/>
        </p:nvPicPr>
        <p:blipFill rotWithShape="1">
          <a:blip r:embed="rId6">
            <a:alphaModFix/>
          </a:blip>
          <a:srcRect b="0" l="0" r="0" t="0"/>
          <a:stretch/>
        </p:blipFill>
        <p:spPr>
          <a:xfrm>
            <a:off x="7643949" y="2002078"/>
            <a:ext cx="4114800" cy="2838450"/>
          </a:xfrm>
          <a:prstGeom prst="rect">
            <a:avLst/>
          </a:prstGeom>
          <a:noFill/>
          <a:ln>
            <a:noFill/>
          </a:ln>
        </p:spPr>
      </p:pic>
      <p:sp>
        <p:nvSpPr>
          <p:cNvPr id="387" name="Google Shape;387;p1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388" name="Google Shape;388;p19"/>
          <p:cNvSpPr txBox="1"/>
          <p:nvPr/>
        </p:nvSpPr>
        <p:spPr>
          <a:xfrm>
            <a:off x="11006620" y="5132510"/>
            <a:ext cx="752129"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Hyll, 2012</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pic>
        <p:nvPicPr>
          <p:cNvPr descr="Ein Bild, das draußen, Gras, Baum, Landschaft enthält.&#10;&#10;Automatisch generierte Beschreibung" id="172" name="Google Shape;172;p2"/>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173" name="Google Shape;173;p2"/>
          <p:cNvSpPr txBox="1"/>
          <p:nvPr>
            <p:ph type="title"/>
          </p:nvPr>
        </p:nvSpPr>
        <p:spPr>
          <a:xfrm>
            <a:off x="4647270" y="2766218"/>
            <a:ext cx="289745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Recap</a:t>
            </a:r>
            <a:endParaRPr/>
          </a:p>
        </p:txBody>
      </p:sp>
      <p:pic>
        <p:nvPicPr>
          <p:cNvPr id="174" name="Google Shape;174;p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75" name="Google Shape;175;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sp>
        <p:nvSpPr>
          <p:cNvPr id="176" name="Google Shape;176;p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pic>
        <p:nvPicPr>
          <p:cNvPr descr="Ein Bild, das Schwarz, Dunkelheit enthält.&#10;&#10;Automatisch generierte Beschreibung" id="177" name="Google Shape;177;p2"/>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2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Atmospheric Absorption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395" name="Google Shape;395;p2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396" name="Google Shape;396;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397" name="Google Shape;397;p2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398" name="Google Shape;398;p2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grpSp>
        <p:nvGrpSpPr>
          <p:cNvPr id="399" name="Google Shape;399;p20"/>
          <p:cNvGrpSpPr/>
          <p:nvPr/>
        </p:nvGrpSpPr>
        <p:grpSpPr>
          <a:xfrm>
            <a:off x="902757" y="1463480"/>
            <a:ext cx="10740603" cy="4698722"/>
            <a:chOff x="902756" y="1628945"/>
            <a:chExt cx="10740603" cy="4698722"/>
          </a:xfrm>
        </p:grpSpPr>
        <p:sp>
          <p:nvSpPr>
            <p:cNvPr id="400" name="Google Shape;400;p20"/>
            <p:cNvSpPr txBox="1"/>
            <p:nvPr/>
          </p:nvSpPr>
          <p:spPr>
            <a:xfrm>
              <a:off x="902756" y="1628945"/>
              <a:ext cx="10740603" cy="4698722"/>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Electromagnetic energy traveling through the atmosphere is partly absorbed by various molecules</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Most efficient absorbers of solar radiation in the atmosphere are ozone (O</a:t>
              </a:r>
              <a:r>
                <a:rPr b="0" baseline="-25000" i="0" lang="en-US" sz="2000" u="none" cap="none" strike="noStrike">
                  <a:solidFill>
                    <a:schemeClr val="dk1"/>
                  </a:solidFill>
                  <a:latin typeface="Calibri"/>
                  <a:ea typeface="Calibri"/>
                  <a:cs typeface="Calibri"/>
                  <a:sym typeface="Calibri"/>
                </a:rPr>
                <a:t>3</a:t>
              </a:r>
              <a:r>
                <a:rPr b="0" i="0" lang="en-US" sz="2000" u="none" cap="none" strike="noStrike">
                  <a:solidFill>
                    <a:schemeClr val="dk1"/>
                  </a:solidFill>
                  <a:latin typeface="Calibri"/>
                  <a:ea typeface="Calibri"/>
                  <a:cs typeface="Calibri"/>
                  <a:sym typeface="Calibri"/>
                </a:rPr>
                <a:t>), water vapor (H</a:t>
              </a:r>
              <a:r>
                <a:rPr b="0" baseline="-25000" i="0" lang="en-US" sz="2000" u="none" cap="none" strike="noStrike">
                  <a:solidFill>
                    <a:schemeClr val="dk1"/>
                  </a:solidFill>
                  <a:latin typeface="Calibri"/>
                  <a:ea typeface="Calibri"/>
                  <a:cs typeface="Calibri"/>
                  <a:sym typeface="Calibri"/>
                </a:rPr>
                <a:t>2</a:t>
              </a:r>
              <a:r>
                <a:rPr b="0" i="0" lang="en-US" sz="2000" u="none" cap="none" strike="noStrike">
                  <a:solidFill>
                    <a:schemeClr val="dk1"/>
                  </a:solidFill>
                  <a:latin typeface="Calibri"/>
                  <a:ea typeface="Calibri"/>
                  <a:cs typeface="Calibri"/>
                  <a:sym typeface="Calibri"/>
                </a:rPr>
                <a:t>O), and carbon dioxide (CO</a:t>
              </a:r>
              <a:r>
                <a:rPr b="0" baseline="-25000" i="0" lang="en-US" sz="2000" u="none" cap="none" strike="noStrike">
                  <a:solidFill>
                    <a:schemeClr val="dk1"/>
                  </a:solidFill>
                  <a:latin typeface="Calibri"/>
                  <a:ea typeface="Calibri"/>
                  <a:cs typeface="Calibri"/>
                  <a:sym typeface="Calibri"/>
                </a:rPr>
                <a:t>2</a:t>
              </a:r>
              <a:r>
                <a:rPr b="0" i="0" lang="en-US" sz="2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Many wavelengths are </a:t>
              </a:r>
              <a:r>
                <a:rPr b="1" i="0" lang="en-US" sz="2000" u="none" cap="none" strike="noStrike">
                  <a:solidFill>
                    <a:schemeClr val="dk1"/>
                  </a:solidFill>
                  <a:latin typeface="Calibri"/>
                  <a:ea typeface="Calibri"/>
                  <a:cs typeface="Calibri"/>
                  <a:sym typeface="Calibri"/>
                </a:rPr>
                <a:t>NOT useful </a:t>
              </a:r>
              <a:r>
                <a:rPr b="0" i="0" lang="en-US" sz="2000" u="none" cap="none" strike="noStrike">
                  <a:solidFill>
                    <a:schemeClr val="dk1"/>
                  </a:solidFill>
                  <a:latin typeface="Calibri"/>
                  <a:ea typeface="Calibri"/>
                  <a:cs typeface="Calibri"/>
                  <a:sym typeface="Calibri"/>
                </a:rPr>
                <a:t>for remote sensing of the Earth‘s surface</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a:t>
              </a:r>
              <a:r>
                <a:rPr b="1" i="0" lang="en-US" sz="2000" u="none" cap="none" strike="noStrike">
                  <a:solidFill>
                    <a:schemeClr val="dk1"/>
                  </a:solidFill>
                  <a:latin typeface="Calibri"/>
                  <a:ea typeface="Calibri"/>
                  <a:cs typeface="Calibri"/>
                  <a:sym typeface="Calibri"/>
                </a:rPr>
                <a:t>useful ranges</a:t>
              </a:r>
              <a:r>
                <a:rPr b="0" i="0" lang="en-US" sz="2000" u="none" cap="none" strike="noStrike">
                  <a:solidFill>
                    <a:schemeClr val="dk1"/>
                  </a:solidFill>
                  <a:latin typeface="Calibri"/>
                  <a:ea typeface="Calibri"/>
                  <a:cs typeface="Calibri"/>
                  <a:sym typeface="Calibri"/>
                </a:rPr>
                <a:t> are referred to as the </a:t>
              </a:r>
              <a:r>
                <a:rPr b="1" i="0" lang="en-US" sz="2000" u="none" cap="none" strike="noStrike">
                  <a:solidFill>
                    <a:schemeClr val="dk1"/>
                  </a:solidFill>
                  <a:latin typeface="Calibri"/>
                  <a:ea typeface="Calibri"/>
                  <a:cs typeface="Calibri"/>
                  <a:sym typeface="Calibri"/>
                </a:rPr>
                <a:t>atmospheric transmission windows </a:t>
              </a:r>
              <a:endParaRPr b="1" i="0" sz="2000" u="none" cap="none" strike="noStrike">
                <a:solidFill>
                  <a:schemeClr val="dk1"/>
                </a:solidFill>
                <a:latin typeface="Calibri"/>
                <a:ea typeface="Calibri"/>
                <a:cs typeface="Calibri"/>
                <a:sym typeface="Calibri"/>
              </a:endParaRPr>
            </a:p>
          </p:txBody>
        </p:sp>
        <p:grpSp>
          <p:nvGrpSpPr>
            <p:cNvPr id="401" name="Google Shape;401;p20"/>
            <p:cNvGrpSpPr/>
            <p:nvPr/>
          </p:nvGrpSpPr>
          <p:grpSpPr>
            <a:xfrm>
              <a:off x="1109297" y="2724063"/>
              <a:ext cx="8162944" cy="2708279"/>
              <a:chOff x="1152840" y="2937723"/>
              <a:chExt cx="8162944" cy="2708279"/>
            </a:xfrm>
          </p:grpSpPr>
          <p:sp>
            <p:nvSpPr>
              <p:cNvPr id="402" name="Google Shape;402;p20"/>
              <p:cNvSpPr txBox="1"/>
              <p:nvPr/>
            </p:nvSpPr>
            <p:spPr>
              <a:xfrm>
                <a:off x="7199707" y="5338225"/>
                <a:ext cx="211607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Tempfli et al. 2009</a:t>
                </a:r>
                <a:endParaRPr b="0" i="0" sz="1400" u="none" cap="none" strike="noStrike">
                  <a:solidFill>
                    <a:srgbClr val="000000"/>
                  </a:solidFill>
                  <a:latin typeface="Arial"/>
                  <a:ea typeface="Arial"/>
                  <a:cs typeface="Arial"/>
                  <a:sym typeface="Arial"/>
                </a:endParaRPr>
              </a:p>
            </p:txBody>
          </p:sp>
          <p:pic>
            <p:nvPicPr>
              <p:cNvPr id="403" name="Google Shape;403;p20"/>
              <p:cNvPicPr preferRelativeResize="0"/>
              <p:nvPr/>
            </p:nvPicPr>
            <p:blipFill rotWithShape="1">
              <a:blip r:embed="rId5">
                <a:alphaModFix/>
              </a:blip>
              <a:srcRect b="0" l="0" r="0" t="0"/>
              <a:stretch/>
            </p:blipFill>
            <p:spPr>
              <a:xfrm>
                <a:off x="1152840" y="2937723"/>
                <a:ext cx="7563906" cy="2457793"/>
              </a:xfrm>
              <a:prstGeom prst="rect">
                <a:avLst/>
              </a:prstGeom>
              <a:noFill/>
              <a:ln>
                <a:noFill/>
              </a:ln>
            </p:spPr>
          </p:pic>
        </p:grpSp>
      </p:grpSp>
      <p:sp>
        <p:nvSpPr>
          <p:cNvPr id="404" name="Google Shape;404;p2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2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Atmospheric Absorption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11" name="Google Shape;411;p2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12" name="Google Shape;412;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13" name="Google Shape;413;p2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14" name="Google Shape;414;p2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15" name="Google Shape;415;p21"/>
          <p:cNvSpPr txBox="1"/>
          <p:nvPr/>
        </p:nvSpPr>
        <p:spPr>
          <a:xfrm>
            <a:off x="902757" y="1219011"/>
            <a:ext cx="10740600" cy="4975800"/>
          </a:xfrm>
          <a:prstGeom prst="rect">
            <a:avLst/>
          </a:prstGeom>
          <a:blipFill rotWithShape="1">
            <a:blip r:embed="rId5">
              <a:alphaModFix/>
            </a:blip>
            <a:stretch>
              <a:fillRect b="-1223" l="-566" r="0" t="-1345"/>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416" name="Google Shape;416;p2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2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Atmospheric Absorption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23" name="Google Shape;423;p2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24" name="Google Shape;424;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25" name="Google Shape;425;p2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pic>
        <p:nvPicPr>
          <p:cNvPr descr="Ein Bild, das Text, Screenshot, Diagramm, Schrift enthält.&#10;&#10;KI-generierte Inhalte können fehlerhaft sein." id="426" name="Google Shape;426;p22"/>
          <p:cNvPicPr preferRelativeResize="0"/>
          <p:nvPr/>
        </p:nvPicPr>
        <p:blipFill rotWithShape="1">
          <a:blip r:embed="rId5">
            <a:alphaModFix/>
          </a:blip>
          <a:srcRect b="0" l="0" r="0" t="0"/>
          <a:stretch/>
        </p:blipFill>
        <p:spPr>
          <a:xfrm>
            <a:off x="1793246" y="1491864"/>
            <a:ext cx="7375789" cy="4680000"/>
          </a:xfrm>
          <a:prstGeom prst="rect">
            <a:avLst/>
          </a:prstGeom>
          <a:noFill/>
          <a:ln>
            <a:noFill/>
          </a:ln>
        </p:spPr>
      </p:pic>
      <p:sp>
        <p:nvSpPr>
          <p:cNvPr id="427" name="Google Shape;427;p2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428" name="Google Shape;428;p22"/>
          <p:cNvSpPr txBox="1"/>
          <p:nvPr/>
        </p:nvSpPr>
        <p:spPr>
          <a:xfrm>
            <a:off x="7702827" y="6171864"/>
            <a:ext cx="1565412"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DePasquale et al., 2015</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23"/>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Scattering</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35" name="Google Shape;435;p2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36" name="Google Shape;436;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37" name="Google Shape;437;p2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38" name="Google Shape;438;p2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39" name="Google Shape;439;p23"/>
          <p:cNvSpPr txBox="1"/>
          <p:nvPr/>
        </p:nvSpPr>
        <p:spPr>
          <a:xfrm>
            <a:off x="6097847" y="3429000"/>
            <a:ext cx="5322948" cy="1482457"/>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Continuous removal of energy from a beam of radiation incident on an object and reradiation of that energy in all directions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descr="Ein Bild, das Text, Screenshot, Feuerwerk, Design enthält.&#10;&#10;Automatisch generierte Beschreibung" id="440" name="Google Shape;440;p23"/>
          <p:cNvPicPr preferRelativeResize="0"/>
          <p:nvPr/>
        </p:nvPicPr>
        <p:blipFill rotWithShape="1">
          <a:blip r:embed="rId5">
            <a:alphaModFix/>
          </a:blip>
          <a:srcRect b="0" l="0" r="0" t="0"/>
          <a:stretch/>
        </p:blipFill>
        <p:spPr>
          <a:xfrm>
            <a:off x="907981" y="1281355"/>
            <a:ext cx="4680000" cy="4680000"/>
          </a:xfrm>
          <a:prstGeom prst="rect">
            <a:avLst/>
          </a:prstGeom>
          <a:noFill/>
          <a:ln>
            <a:noFill/>
          </a:ln>
        </p:spPr>
      </p:pic>
      <p:sp>
        <p:nvSpPr>
          <p:cNvPr id="441" name="Google Shape;441;p2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442" name="Google Shape;442;p23"/>
          <p:cNvSpPr txBox="1"/>
          <p:nvPr/>
        </p:nvSpPr>
        <p:spPr>
          <a:xfrm>
            <a:off x="4530587" y="5961355"/>
            <a:ext cx="1565412"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Mortensen, 2014</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2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Scattering</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49" name="Google Shape;449;p2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50" name="Google Shape;450;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51" name="Google Shape;451;p2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52" name="Google Shape;452;p2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453" name="Google Shape;453;p24"/>
          <p:cNvSpPr txBox="1"/>
          <p:nvPr/>
        </p:nvSpPr>
        <p:spPr>
          <a:xfrm>
            <a:off x="902757" y="1628945"/>
            <a:ext cx="10518038" cy="226728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In the absence of particles and scattering the sky would appear black.</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At sunrise and sunset, the sunlight travels a longer distance through the atmosphere</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All the radiation of shorter wavelengths is scattered after some distance and only the longer wavelengths reach the Earth‘s surface</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 a result we do not see a blue but an orange or red sky</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grpSp>
        <p:nvGrpSpPr>
          <p:cNvPr id="454" name="Google Shape;454;p24"/>
          <p:cNvGrpSpPr/>
          <p:nvPr/>
        </p:nvGrpSpPr>
        <p:grpSpPr>
          <a:xfrm>
            <a:off x="1260085" y="3492714"/>
            <a:ext cx="9572738" cy="2700136"/>
            <a:chOff x="1103971" y="3002058"/>
            <a:chExt cx="9572738" cy="2700136"/>
          </a:xfrm>
        </p:grpSpPr>
        <p:pic>
          <p:nvPicPr>
            <p:cNvPr id="455" name="Google Shape;455;p24"/>
            <p:cNvPicPr preferRelativeResize="0"/>
            <p:nvPr/>
          </p:nvPicPr>
          <p:blipFill rotWithShape="1">
            <a:blip r:embed="rId5">
              <a:alphaModFix/>
            </a:blip>
            <a:srcRect b="0" l="0" r="0" t="0"/>
            <a:stretch/>
          </p:blipFill>
          <p:spPr>
            <a:xfrm>
              <a:off x="1103971" y="3002058"/>
              <a:ext cx="8640000" cy="2546952"/>
            </a:xfrm>
            <a:prstGeom prst="rect">
              <a:avLst/>
            </a:prstGeom>
            <a:noFill/>
            <a:ln>
              <a:noFill/>
            </a:ln>
          </p:spPr>
        </p:pic>
        <p:sp>
          <p:nvSpPr>
            <p:cNvPr id="456" name="Google Shape;456;p24"/>
            <p:cNvSpPr txBox="1"/>
            <p:nvPr/>
          </p:nvSpPr>
          <p:spPr>
            <a:xfrm>
              <a:off x="8560632" y="5394417"/>
              <a:ext cx="211607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Tempfli et al. 2009</a:t>
              </a:r>
              <a:endParaRPr b="0" i="0" sz="1400" u="none" cap="none" strike="noStrike">
                <a:solidFill>
                  <a:srgbClr val="000000"/>
                </a:solidFill>
                <a:latin typeface="Arial"/>
                <a:ea typeface="Arial"/>
                <a:cs typeface="Arial"/>
                <a:sym typeface="Arial"/>
              </a:endParaRPr>
            </a:p>
          </p:txBody>
        </p:sp>
      </p:grpSp>
      <p:sp>
        <p:nvSpPr>
          <p:cNvPr id="457" name="Google Shape;457;p2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2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Transmission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64" name="Google Shape;464;p2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65" name="Google Shape;465;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66" name="Google Shape;466;p2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67" name="Google Shape;467;p2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pic>
        <p:nvPicPr>
          <p:cNvPr descr="Ein Bild, das Diagramm, Text, Reihe, Schrift enthält.&#10;&#10;Automatisch generierte Beschreibung" id="468" name="Google Shape;468;p25"/>
          <p:cNvPicPr preferRelativeResize="0"/>
          <p:nvPr/>
        </p:nvPicPr>
        <p:blipFill rotWithShape="1">
          <a:blip r:embed="rId5">
            <a:alphaModFix/>
          </a:blip>
          <a:srcRect b="0" l="0" r="0" t="0"/>
          <a:stretch/>
        </p:blipFill>
        <p:spPr>
          <a:xfrm>
            <a:off x="7670075" y="2358118"/>
            <a:ext cx="4114800" cy="2838450"/>
          </a:xfrm>
          <a:prstGeom prst="rect">
            <a:avLst/>
          </a:prstGeom>
          <a:noFill/>
          <a:ln>
            <a:noFill/>
          </a:ln>
        </p:spPr>
      </p:pic>
      <p:sp>
        <p:nvSpPr>
          <p:cNvPr id="469" name="Google Shape;469;p25"/>
          <p:cNvSpPr txBox="1"/>
          <p:nvPr/>
        </p:nvSpPr>
        <p:spPr>
          <a:xfrm>
            <a:off x="886263" y="1931565"/>
            <a:ext cx="6402811" cy="4123308"/>
          </a:xfrm>
          <a:prstGeom prst="rect">
            <a:avLst/>
          </a:prstGeom>
          <a:blipFill rotWithShape="1">
            <a:blip r:embed="rId6">
              <a:alphaModFix/>
            </a:blip>
            <a:stretch>
              <a:fillRect b="0" l="-854" r="0" t="-162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470" name="Google Shape;470;p2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471" name="Google Shape;471;p25"/>
          <p:cNvSpPr txBox="1"/>
          <p:nvPr/>
        </p:nvSpPr>
        <p:spPr>
          <a:xfrm>
            <a:off x="11032746" y="5266652"/>
            <a:ext cx="752129"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Hyll, 2012</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descr="Ein Bild, das draußen, Gras, Baum, Landschaft enthält.&#10;&#10;Automatisch generierte Beschreibung" id="476" name="Google Shape;476;p26"/>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477" name="Google Shape;477;p26"/>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Surface Interactions</a:t>
            </a:r>
            <a:endParaRPr/>
          </a:p>
        </p:txBody>
      </p:sp>
      <p:pic>
        <p:nvPicPr>
          <p:cNvPr id="478" name="Google Shape;478;p2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79" name="Google Shape;479;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480" name="Google Shape;480;p26"/>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481" name="Google Shape;481;p2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2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Reflection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488" name="Google Shape;488;p2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489" name="Google Shape;489;p2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490" name="Google Shape;490;p2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491" name="Google Shape;491;p2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pic>
        <p:nvPicPr>
          <p:cNvPr descr="Ein Bild, das Diagramm, Text, Reihe, Schrift enthält.&#10;&#10;Automatisch generierte Beschreibung" id="492" name="Google Shape;492;p27"/>
          <p:cNvPicPr preferRelativeResize="0"/>
          <p:nvPr/>
        </p:nvPicPr>
        <p:blipFill rotWithShape="1">
          <a:blip r:embed="rId5">
            <a:alphaModFix/>
          </a:blip>
          <a:srcRect b="0" l="0" r="0" t="0"/>
          <a:stretch/>
        </p:blipFill>
        <p:spPr>
          <a:xfrm>
            <a:off x="7600449" y="2287689"/>
            <a:ext cx="4114800" cy="2838450"/>
          </a:xfrm>
          <a:prstGeom prst="rect">
            <a:avLst/>
          </a:prstGeom>
          <a:noFill/>
          <a:ln>
            <a:noFill/>
          </a:ln>
        </p:spPr>
      </p:pic>
      <p:sp>
        <p:nvSpPr>
          <p:cNvPr id="493" name="Google Shape;493;p27"/>
          <p:cNvSpPr txBox="1"/>
          <p:nvPr/>
        </p:nvSpPr>
        <p:spPr>
          <a:xfrm>
            <a:off x="902757" y="1645100"/>
            <a:ext cx="6402811" cy="4123629"/>
          </a:xfrm>
          <a:prstGeom prst="rect">
            <a:avLst/>
          </a:prstGeom>
          <a:blipFill rotWithShape="1">
            <a:blip r:embed="rId6">
              <a:alphaModFix/>
            </a:blip>
            <a:stretch>
              <a:fillRect b="0" l="-853" r="-1427" t="-162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
        <p:nvSpPr>
          <p:cNvPr id="494" name="Google Shape;494;p2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495" name="Google Shape;495;p27"/>
          <p:cNvSpPr txBox="1"/>
          <p:nvPr/>
        </p:nvSpPr>
        <p:spPr>
          <a:xfrm>
            <a:off x="10963120" y="5231901"/>
            <a:ext cx="752129"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Hyll, 2012</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2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Spectral Reflectance curves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02" name="Google Shape;502;p2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03" name="Google Shape;503;p2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04" name="Google Shape;504;p2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05" name="Google Shape;505;p28"/>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06" name="Google Shape;506;p28"/>
          <p:cNvSpPr txBox="1"/>
          <p:nvPr/>
        </p:nvSpPr>
        <p:spPr>
          <a:xfrm>
            <a:off x="902757" y="1720295"/>
            <a:ext cx="10740603" cy="4037003"/>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For each material type of interest a reflectance curve can be established.</a:t>
            </a:r>
            <a:endParaRPr b="1"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1"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Such a curve shows the proportion of the incident energy that is reflected as a function of wavelength</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Remote sensors a sensitive to (narrow) ranges of wavelengths</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spectral reflectance curve can be used to estimate the overall reflectance in such bands by calculating the mean of reflectance measurements in the respective ranges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In the following, we will have a closer look at the reflectance characteristics of some common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     land cover types.</a:t>
            </a:r>
            <a:endParaRPr b="0" i="0" sz="2000" u="none" cap="none" strike="noStrike">
              <a:solidFill>
                <a:schemeClr val="dk1"/>
              </a:solidFill>
              <a:latin typeface="Calibri"/>
              <a:ea typeface="Calibri"/>
              <a:cs typeface="Calibri"/>
              <a:sym typeface="Calibri"/>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507" name="Google Shape;507;p2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pic>
        <p:nvPicPr>
          <p:cNvPr descr="Ein Bild, das Schwarz, Dunkelheit enthält.&#10;&#10;Automatisch generierte Beschreibung" id="513" name="Google Shape;513;p2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14" name="Google Shape;514;p2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15" name="Google Shape;515;p2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16" name="Google Shape;516;p2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17" name="Google Shape;517;p29"/>
          <p:cNvSpPr txBox="1"/>
          <p:nvPr/>
        </p:nvSpPr>
        <p:spPr>
          <a:xfrm>
            <a:off x="8336362" y="2412377"/>
            <a:ext cx="3580157" cy="3672800"/>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Different materials reflect and absorb different wavelengths of electromagnetic radiation.</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You can look at the reflected wavelengths detected by a sensor and determine the type of material it reflected from. This is known as a spectral signature.</a:t>
            </a:r>
            <a:endParaRPr b="0" i="0" sz="1400" u="none" cap="none" strike="noStrike">
              <a:solidFill>
                <a:srgbClr val="000000"/>
              </a:solidFill>
              <a:latin typeface="Arial"/>
              <a:ea typeface="Arial"/>
              <a:cs typeface="Arial"/>
              <a:sym typeface="Arial"/>
            </a:endParaRPr>
          </a:p>
          <a:p>
            <a:pPr indent="0" lvl="0" marL="0" marR="0" rtl="0" algn="just">
              <a:lnSpc>
                <a:spcPct val="90000"/>
              </a:lnSpc>
              <a:spcBef>
                <a:spcPts val="1000"/>
              </a:spcBef>
              <a:spcAft>
                <a:spcPts val="0"/>
              </a:spcAft>
              <a:buClr>
                <a:srgbClr val="000000"/>
              </a:buClr>
              <a:buSzPts val="2000"/>
              <a:buFont typeface="Arial"/>
              <a:buNone/>
            </a:pPr>
            <a:br>
              <a:rPr b="0" i="0" lang="en-US" sz="2000" u="none" cap="none" strike="noStrike">
                <a:solidFill>
                  <a:schemeClr val="dk1"/>
                </a:solidFill>
                <a:latin typeface="Calibri"/>
                <a:ea typeface="Calibri"/>
                <a:cs typeface="Calibri"/>
                <a:sym typeface="Calibri"/>
              </a:rPr>
            </a:br>
            <a:endParaRPr b="0" i="0" sz="2000" u="none" cap="none" strike="noStrike">
              <a:solidFill>
                <a:schemeClr val="dk1"/>
              </a:solidFill>
              <a:latin typeface="Calibri"/>
              <a:ea typeface="Calibri"/>
              <a:cs typeface="Calibri"/>
              <a:sym typeface="Calibri"/>
            </a:endParaRPr>
          </a:p>
        </p:txBody>
      </p:sp>
      <p:pic>
        <p:nvPicPr>
          <p:cNvPr descr="Ein Bild, das Text, Reihe, Diagramm, Schrift enthält.&#10;&#10;Automatisch generierte Beschreibung" id="518" name="Google Shape;518;p29"/>
          <p:cNvPicPr preferRelativeResize="0"/>
          <p:nvPr/>
        </p:nvPicPr>
        <p:blipFill rotWithShape="1">
          <a:blip r:embed="rId5">
            <a:alphaModFix/>
          </a:blip>
          <a:srcRect b="0" l="0" r="0" t="0"/>
          <a:stretch/>
        </p:blipFill>
        <p:spPr>
          <a:xfrm>
            <a:off x="836404" y="2162073"/>
            <a:ext cx="7200000" cy="3650824"/>
          </a:xfrm>
          <a:prstGeom prst="rect">
            <a:avLst/>
          </a:prstGeom>
          <a:noFill/>
          <a:ln>
            <a:noFill/>
          </a:ln>
        </p:spPr>
      </p:pic>
      <p:sp>
        <p:nvSpPr>
          <p:cNvPr id="519" name="Google Shape;519;p2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Spectral Reflectance curves</a:t>
            </a:r>
            <a:endParaRPr b="0" i="0" sz="1400" u="none" cap="none" strike="noStrike">
              <a:solidFill>
                <a:srgbClr val="000000"/>
              </a:solidFill>
              <a:latin typeface="Arial"/>
              <a:ea typeface="Arial"/>
              <a:cs typeface="Arial"/>
              <a:sym typeface="Arial"/>
            </a:endParaRPr>
          </a:p>
        </p:txBody>
      </p:sp>
      <p:sp>
        <p:nvSpPr>
          <p:cNvPr id="520" name="Google Shape;520;p2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521" name="Google Shape;521;p29"/>
          <p:cNvSpPr txBox="1"/>
          <p:nvPr/>
        </p:nvSpPr>
        <p:spPr>
          <a:xfrm>
            <a:off x="7150435" y="5647761"/>
            <a:ext cx="9648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SEOS, </a:t>
            </a:r>
            <a:r>
              <a:rPr lang="en-US" sz="1000"/>
              <a:t>n.d.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
          <p:cNvSpPr txBox="1"/>
          <p:nvPr/>
        </p:nvSpPr>
        <p:spPr>
          <a:xfrm>
            <a:off x="902757" y="472704"/>
            <a:ext cx="4643635"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Arial Narrow"/>
              <a:ea typeface="Arial Narrow"/>
              <a:cs typeface="Arial Narrow"/>
              <a:sym typeface="Arial Narrow"/>
            </a:endParaRPr>
          </a:p>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What is Remote Sensing?</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184" name="Google Shape;184;p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185" name="Google Shape;185;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186" name="Google Shape;186;p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pic>
        <p:nvPicPr>
          <p:cNvPr id="187" name="Google Shape;187;p3"/>
          <p:cNvPicPr preferRelativeResize="0"/>
          <p:nvPr/>
        </p:nvPicPr>
        <p:blipFill rotWithShape="1">
          <a:blip r:embed="rId5">
            <a:alphaModFix/>
          </a:blip>
          <a:srcRect b="0" l="0" r="0" t="0"/>
          <a:stretch/>
        </p:blipFill>
        <p:spPr>
          <a:xfrm>
            <a:off x="1021985" y="1790193"/>
            <a:ext cx="7200000" cy="4096297"/>
          </a:xfrm>
          <a:prstGeom prst="rect">
            <a:avLst/>
          </a:prstGeom>
          <a:noFill/>
          <a:ln>
            <a:noFill/>
          </a:ln>
        </p:spPr>
      </p:pic>
      <p:sp>
        <p:nvSpPr>
          <p:cNvPr id="188" name="Google Shape;188;p3"/>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189" name="Google Shape;189;p3"/>
          <p:cNvSpPr txBox="1"/>
          <p:nvPr/>
        </p:nvSpPr>
        <p:spPr>
          <a:xfrm>
            <a:off x="8375305" y="2012586"/>
            <a:ext cx="3580157" cy="3949799"/>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electromagnetic spectrum is the full range of </a:t>
            </a:r>
            <a:r>
              <a:rPr b="1" i="0" lang="en-US" sz="2000" u="none" cap="none" strike="noStrike">
                <a:solidFill>
                  <a:schemeClr val="dk1"/>
                </a:solidFill>
                <a:latin typeface="Calibri"/>
                <a:ea typeface="Calibri"/>
                <a:cs typeface="Calibri"/>
                <a:sym typeface="Calibri"/>
              </a:rPr>
              <a:t>wave frequencies </a:t>
            </a:r>
            <a:r>
              <a:rPr b="0" i="0" lang="en-US" sz="2000" u="none" cap="none" strike="noStrike">
                <a:solidFill>
                  <a:schemeClr val="dk1"/>
                </a:solidFill>
                <a:latin typeface="Calibri"/>
                <a:ea typeface="Calibri"/>
                <a:cs typeface="Calibri"/>
                <a:sym typeface="Calibri"/>
              </a:rPr>
              <a:t>that characterizes solar radiation.</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Although we are talking about light, most of the electromagnetic spectrum cannot be detected by the human eye.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Even satellite detectors only capture a small portion of the entire electromagnetic spectrum. </a:t>
            </a:r>
            <a:endParaRPr b="0" i="0" sz="1400" u="none" cap="none" strike="noStrike">
              <a:solidFill>
                <a:srgbClr val="000000"/>
              </a:solidFill>
              <a:latin typeface="Arial"/>
              <a:ea typeface="Arial"/>
              <a:cs typeface="Arial"/>
              <a:sym typeface="Arial"/>
            </a:endParaRPr>
          </a:p>
        </p:txBody>
      </p:sp>
      <p:sp>
        <p:nvSpPr>
          <p:cNvPr id="190" name="Google Shape;190;p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191" name="Google Shape;191;p3"/>
          <p:cNvSpPr txBox="1"/>
          <p:nvPr/>
        </p:nvSpPr>
        <p:spPr>
          <a:xfrm>
            <a:off x="6033564" y="5922229"/>
            <a:ext cx="2188420"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modified based on gisrsstudy, 2023</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6" name="Shape 526"/>
        <p:cNvGrpSpPr/>
        <p:nvPr/>
      </p:nvGrpSpPr>
      <p:grpSpPr>
        <a:xfrm>
          <a:off x="0" y="0"/>
          <a:ext cx="0" cy="0"/>
          <a:chOff x="0" y="0"/>
          <a:chExt cx="0" cy="0"/>
        </a:xfrm>
      </p:grpSpPr>
      <p:sp>
        <p:nvSpPr>
          <p:cNvPr id="527" name="Google Shape;527;p3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Vegetation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28" name="Google Shape;528;p3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29" name="Google Shape;529;p3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30" name="Google Shape;530;p3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31" name="Google Shape;531;p3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32" name="Google Shape;532;p30"/>
          <p:cNvSpPr txBox="1"/>
          <p:nvPr/>
        </p:nvSpPr>
        <p:spPr>
          <a:xfrm>
            <a:off x="1033386" y="2043364"/>
            <a:ext cx="10740603" cy="4016484"/>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reflectance characteristics of vegetation depends on </a:t>
            </a:r>
            <a:endParaRPr b="0" i="0" sz="1400" u="none" cap="none" strike="noStrike">
              <a:solidFill>
                <a:srgbClr val="000000"/>
              </a:solidFill>
              <a:latin typeface="Arial"/>
              <a:ea typeface="Arial"/>
              <a:cs typeface="Arial"/>
              <a:sym typeface="Arial"/>
            </a:endParaRPr>
          </a:p>
          <a:p>
            <a:pPr indent="-342900" lvl="1" marL="8001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properties of the leaves</a:t>
            </a:r>
            <a:endParaRPr b="0" i="0" sz="1400" u="none" cap="none" strike="noStrike">
              <a:solidFill>
                <a:srgbClr val="000000"/>
              </a:solidFill>
              <a:latin typeface="Arial"/>
              <a:ea typeface="Arial"/>
              <a:cs typeface="Arial"/>
              <a:sym typeface="Arial"/>
            </a:endParaRPr>
          </a:p>
          <a:p>
            <a:pPr indent="-342900" lvl="1" marL="8001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orientation and the structure of the leaf canopy</a:t>
            </a:r>
            <a:endParaRPr b="0" i="0" sz="1400" u="none" cap="none" strike="noStrike">
              <a:solidFill>
                <a:srgbClr val="000000"/>
              </a:solidFill>
              <a:latin typeface="Arial"/>
              <a:ea typeface="Arial"/>
              <a:cs typeface="Arial"/>
              <a:sym typeface="Arial"/>
            </a:endParaRPr>
          </a:p>
          <a:p>
            <a:pPr indent="0" lvl="1" marL="45720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amount of energy reflected for a particular wavelength depends on </a:t>
            </a:r>
            <a:endParaRPr b="0" i="0" sz="1400" u="none" cap="none" strike="noStrike">
              <a:solidFill>
                <a:srgbClr val="000000"/>
              </a:solidFill>
              <a:latin typeface="Arial"/>
              <a:ea typeface="Arial"/>
              <a:cs typeface="Arial"/>
              <a:sym typeface="Arial"/>
            </a:endParaRPr>
          </a:p>
          <a:p>
            <a:pPr indent="-342900" lvl="1" marL="8001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leaf pigmentation, </a:t>
            </a:r>
            <a:endParaRPr b="0" i="0" sz="1400" u="none" cap="none" strike="noStrike">
              <a:solidFill>
                <a:srgbClr val="000000"/>
              </a:solidFill>
              <a:latin typeface="Arial"/>
              <a:ea typeface="Arial"/>
              <a:cs typeface="Arial"/>
              <a:sym typeface="Arial"/>
            </a:endParaRPr>
          </a:p>
          <a:p>
            <a:pPr indent="-342900" lvl="1" marL="8001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leaf thickness and composition (cell structure)</a:t>
            </a:r>
            <a:endParaRPr b="0" i="0" sz="1400" u="none" cap="none" strike="noStrike">
              <a:solidFill>
                <a:srgbClr val="000000"/>
              </a:solidFill>
              <a:latin typeface="Arial"/>
              <a:ea typeface="Arial"/>
              <a:cs typeface="Arial"/>
              <a:sym typeface="Arial"/>
            </a:endParaRPr>
          </a:p>
          <a:p>
            <a:pPr indent="-342900" lvl="1" marL="8001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amount of water in the leaf tissue</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533" name="Google Shape;533;p3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3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Vegetation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40" name="Google Shape;540;p3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41" name="Google Shape;541;p3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42" name="Google Shape;542;p3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43" name="Google Shape;543;p31"/>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44" name="Google Shape;544;p31"/>
          <p:cNvSpPr txBox="1"/>
          <p:nvPr/>
        </p:nvSpPr>
        <p:spPr>
          <a:xfrm>
            <a:off x="8192121" y="1222966"/>
            <a:ext cx="3580157" cy="5740033"/>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Certain pigments in plant leaves strongly absorb wavelengths of visible (red) light.</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leaves themselves strongly reflect wavelengths of near-infrared light, which is invisible to human eyes.</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 a plant canopy changes from early growth to late-season maturity and senescence, these reflectance properties also change.</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Since we can't see infrared radiation, we see healthy vegetation as green. </a:t>
            </a:r>
            <a:br>
              <a:rPr b="0" i="0" lang="en-US" sz="2000" u="none" cap="none" strike="noStrike">
                <a:solidFill>
                  <a:schemeClr val="dk1"/>
                </a:solidFill>
                <a:latin typeface="Calibri"/>
                <a:ea typeface="Calibri"/>
                <a:cs typeface="Calibri"/>
                <a:sym typeface="Calibri"/>
              </a:rPr>
            </a:br>
            <a:br>
              <a:rPr b="0" i="0" lang="en-US" sz="2000" u="none" cap="none" strike="noStrike">
                <a:solidFill>
                  <a:schemeClr val="dk1"/>
                </a:solidFill>
                <a:latin typeface="Calibri"/>
                <a:ea typeface="Calibri"/>
                <a:cs typeface="Calibri"/>
                <a:sym typeface="Calibri"/>
              </a:rPr>
            </a:br>
            <a:endParaRPr b="0" i="0" sz="2000" u="none" cap="none" strike="noStrike">
              <a:solidFill>
                <a:schemeClr val="dk1"/>
              </a:solidFill>
              <a:latin typeface="Calibri"/>
              <a:ea typeface="Calibri"/>
              <a:cs typeface="Calibri"/>
              <a:sym typeface="Calibri"/>
            </a:endParaRPr>
          </a:p>
        </p:txBody>
      </p:sp>
      <p:pic>
        <p:nvPicPr>
          <p:cNvPr descr="Ein Bild, das Text, Screenshot, Reihe, Diagramm enthält.&#10;&#10;Automatisch generierte Beschreibung" id="545" name="Google Shape;545;p31"/>
          <p:cNvPicPr preferRelativeResize="0"/>
          <p:nvPr/>
        </p:nvPicPr>
        <p:blipFill rotWithShape="1">
          <a:blip r:embed="rId5">
            <a:alphaModFix/>
          </a:blip>
          <a:srcRect b="0" l="0" r="0" t="0"/>
          <a:stretch/>
        </p:blipFill>
        <p:spPr>
          <a:xfrm>
            <a:off x="907604" y="1467184"/>
            <a:ext cx="7200000" cy="4691249"/>
          </a:xfrm>
          <a:prstGeom prst="rect">
            <a:avLst/>
          </a:prstGeom>
          <a:noFill/>
          <a:ln>
            <a:noFill/>
          </a:ln>
        </p:spPr>
      </p:pic>
      <p:sp>
        <p:nvSpPr>
          <p:cNvPr id="546" name="Google Shape;546;p3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547" name="Google Shape;547;p31"/>
          <p:cNvSpPr txBox="1"/>
          <p:nvPr/>
        </p:nvSpPr>
        <p:spPr>
          <a:xfrm>
            <a:off x="7151917" y="5895883"/>
            <a:ext cx="941614"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Elowitz, 2013</a:t>
            </a:r>
            <a:endParaRPr/>
          </a:p>
        </p:txBody>
      </p:sp>
      <p:sp>
        <p:nvSpPr>
          <p:cNvPr id="548" name="Google Shape;548;p31"/>
          <p:cNvSpPr txBox="1"/>
          <p:nvPr/>
        </p:nvSpPr>
        <p:spPr>
          <a:xfrm>
            <a:off x="907600" y="6142100"/>
            <a:ext cx="1391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Elowitz, n.d.</a:t>
            </a:r>
            <a:endParaRPr>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3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Vegetation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55" name="Google Shape;555;p3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56" name="Google Shape;556;p3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57" name="Google Shape;557;p3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58" name="Google Shape;558;p3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559" name="Google Shape;559;p32"/>
          <p:cNvSpPr txBox="1"/>
          <p:nvPr/>
        </p:nvSpPr>
        <p:spPr>
          <a:xfrm>
            <a:off x="1007260" y="1587042"/>
            <a:ext cx="10740603" cy="2159566"/>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As plants stops or reduces chlorophyll production, it absorbs less in the red bands (therefore reflects more red) and starts producing more yellow color of “dying” vegetation</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Red color of some leaves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produced by carotenoids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which are always present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but are usually masked by </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chlorophyll.</a:t>
            </a:r>
            <a:endParaRPr b="0" i="0" sz="1400" u="none" cap="none" strike="noStrike">
              <a:solidFill>
                <a:srgbClr val="000000"/>
              </a:solidFill>
              <a:latin typeface="Arial"/>
              <a:ea typeface="Arial"/>
              <a:cs typeface="Arial"/>
              <a:sym typeface="Arial"/>
            </a:endParaRPr>
          </a:p>
        </p:txBody>
      </p:sp>
      <p:grpSp>
        <p:nvGrpSpPr>
          <p:cNvPr id="560" name="Google Shape;560;p32"/>
          <p:cNvGrpSpPr/>
          <p:nvPr/>
        </p:nvGrpSpPr>
        <p:grpSpPr>
          <a:xfrm>
            <a:off x="4395462" y="2418096"/>
            <a:ext cx="7614466" cy="4035456"/>
            <a:chOff x="4395462" y="2418096"/>
            <a:chExt cx="7614466" cy="4035456"/>
          </a:xfrm>
        </p:grpSpPr>
        <p:pic>
          <p:nvPicPr>
            <p:cNvPr descr="Ein Bild, das Diagramm enthält.&#10;&#10;KI-generierte Inhalte können fehlerhaft sein." id="561" name="Google Shape;561;p32"/>
            <p:cNvPicPr preferRelativeResize="0"/>
            <p:nvPr/>
          </p:nvPicPr>
          <p:blipFill rotWithShape="1">
            <a:blip r:embed="rId5">
              <a:alphaModFix/>
            </a:blip>
            <a:srcRect b="0" l="0" r="0" t="0"/>
            <a:stretch/>
          </p:blipFill>
          <p:spPr>
            <a:xfrm>
              <a:off x="4395462" y="2418096"/>
              <a:ext cx="6840000" cy="3967200"/>
            </a:xfrm>
            <a:prstGeom prst="rect">
              <a:avLst/>
            </a:prstGeom>
            <a:noFill/>
            <a:ln>
              <a:noFill/>
            </a:ln>
          </p:spPr>
        </p:pic>
        <p:sp>
          <p:nvSpPr>
            <p:cNvPr id="562" name="Google Shape;562;p32"/>
            <p:cNvSpPr txBox="1"/>
            <p:nvPr/>
          </p:nvSpPr>
          <p:spPr>
            <a:xfrm>
              <a:off x="9772011" y="6145775"/>
              <a:ext cx="2237917"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Bahrami &amp; Mobasheri, 2020</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33"/>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Vegetation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69" name="Google Shape;569;p3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70" name="Google Shape;570;p3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71" name="Google Shape;571;p3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72" name="Google Shape;572;p3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573" name="Google Shape;573;p33"/>
          <p:cNvSpPr txBox="1"/>
          <p:nvPr/>
        </p:nvSpPr>
        <p:spPr>
          <a:xfrm>
            <a:off x="1007260" y="1587042"/>
            <a:ext cx="10740603" cy="158504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Remote sensed images can be used to detected stressed or diseased plants.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1"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High NIR reflectance / low visible reflectance = healthy</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Low NIR reflectance / high visible reflectance = unhealthy </a:t>
            </a:r>
            <a:endParaRPr b="0" i="0" sz="1400" u="none" cap="none" strike="noStrike">
              <a:solidFill>
                <a:srgbClr val="000000"/>
              </a:solidFill>
              <a:latin typeface="Arial"/>
              <a:ea typeface="Arial"/>
              <a:cs typeface="Arial"/>
              <a:sym typeface="Arial"/>
            </a:endParaRPr>
          </a:p>
        </p:txBody>
      </p:sp>
      <p:grpSp>
        <p:nvGrpSpPr>
          <p:cNvPr id="574" name="Google Shape;574;p33"/>
          <p:cNvGrpSpPr/>
          <p:nvPr/>
        </p:nvGrpSpPr>
        <p:grpSpPr>
          <a:xfrm>
            <a:off x="1397625" y="3324802"/>
            <a:ext cx="7920001" cy="3153344"/>
            <a:chOff x="1406334" y="3316093"/>
            <a:chExt cx="7920001" cy="3153344"/>
          </a:xfrm>
        </p:grpSpPr>
        <p:pic>
          <p:nvPicPr>
            <p:cNvPr id="575" name="Google Shape;575;p33"/>
            <p:cNvPicPr preferRelativeResize="0"/>
            <p:nvPr/>
          </p:nvPicPr>
          <p:blipFill rotWithShape="1">
            <a:blip r:embed="rId5">
              <a:alphaModFix/>
            </a:blip>
            <a:srcRect b="0" l="0" r="0" t="0"/>
            <a:stretch/>
          </p:blipFill>
          <p:spPr>
            <a:xfrm>
              <a:off x="1406334" y="3316093"/>
              <a:ext cx="7920000" cy="2840065"/>
            </a:xfrm>
            <a:prstGeom prst="rect">
              <a:avLst/>
            </a:prstGeom>
            <a:noFill/>
            <a:ln>
              <a:noFill/>
            </a:ln>
          </p:spPr>
        </p:pic>
        <p:sp>
          <p:nvSpPr>
            <p:cNvPr id="576" name="Google Shape;576;p33"/>
            <p:cNvSpPr txBox="1"/>
            <p:nvPr/>
          </p:nvSpPr>
          <p:spPr>
            <a:xfrm>
              <a:off x="1406335" y="6130883"/>
              <a:ext cx="7920000"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True Color RGB 		                            False Color InfraRed</a:t>
              </a:r>
              <a:endParaRPr b="0" i="0" sz="1400" u="none" cap="none" strike="noStrike">
                <a:solidFill>
                  <a:srgbClr val="000000"/>
                </a:solidFill>
                <a:latin typeface="Arial"/>
                <a:ea typeface="Arial"/>
                <a:cs typeface="Arial"/>
                <a:sym typeface="Arial"/>
              </a:endParaRPr>
            </a:p>
          </p:txBody>
        </p:sp>
      </p:grpSp>
      <p:sp>
        <p:nvSpPr>
          <p:cNvPr id="577" name="Google Shape;577;p33"/>
          <p:cNvSpPr txBox="1"/>
          <p:nvPr/>
        </p:nvSpPr>
        <p:spPr>
          <a:xfrm>
            <a:off x="9326335" y="5916475"/>
            <a:ext cx="16845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Calibri"/>
                <a:ea typeface="Calibri"/>
                <a:cs typeface="Calibri"/>
                <a:sym typeface="Calibri"/>
              </a:rPr>
              <a:t>NASA Science, 2024</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3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Bare soil</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84" name="Google Shape;584;p3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85" name="Google Shape;585;p3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86" name="Google Shape;586;p3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87" name="Google Shape;587;p34"/>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588" name="Google Shape;588;p34"/>
          <p:cNvSpPr txBox="1"/>
          <p:nvPr/>
        </p:nvSpPr>
        <p:spPr>
          <a:xfrm>
            <a:off x="1007260" y="2043364"/>
            <a:ext cx="10740603" cy="3888244"/>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Reflection from bare soil depends on so many factors that it is difficult to give one typical soil reflectance curve.</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1"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The main factors influencing the reflectance are:</a:t>
            </a:r>
            <a:endParaRPr b="1" i="0" sz="2000" u="none" cap="none" strike="noStrike">
              <a:solidFill>
                <a:schemeClr val="dk1"/>
              </a:solidFill>
              <a:latin typeface="Calibri"/>
              <a:ea typeface="Calibri"/>
              <a:cs typeface="Calibri"/>
              <a:sym typeface="Calibri"/>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Soil color</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Moisture content</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Presence of carbonates</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Iron oxide content</a:t>
            </a:r>
            <a:endParaRPr b="0" i="0" sz="1400" u="none" cap="none" strike="noStrike">
              <a:solidFill>
                <a:srgbClr val="000000"/>
              </a:solidFill>
              <a:latin typeface="Arial"/>
              <a:ea typeface="Arial"/>
              <a:cs typeface="Arial"/>
              <a:sym typeface="Arial"/>
            </a:endParaRPr>
          </a:p>
          <a:p>
            <a:pPr indent="-215900" lvl="0" marL="3429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589" name="Google Shape;589;p3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3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Bare soil</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596" name="Google Shape;596;p3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597" name="Google Shape;597;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598" name="Google Shape;598;p3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599" name="Google Shape;599;p35"/>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grpSp>
        <p:nvGrpSpPr>
          <p:cNvPr id="600" name="Google Shape;600;p35"/>
          <p:cNvGrpSpPr/>
          <p:nvPr/>
        </p:nvGrpSpPr>
        <p:grpSpPr>
          <a:xfrm>
            <a:off x="902757" y="1811817"/>
            <a:ext cx="7487695" cy="4153480"/>
            <a:chOff x="902757" y="1811817"/>
            <a:chExt cx="7487695" cy="4153480"/>
          </a:xfrm>
        </p:grpSpPr>
        <p:pic>
          <p:nvPicPr>
            <p:cNvPr id="601" name="Google Shape;601;p35"/>
            <p:cNvPicPr preferRelativeResize="0"/>
            <p:nvPr/>
          </p:nvPicPr>
          <p:blipFill rotWithShape="1">
            <a:blip r:embed="rId5">
              <a:alphaModFix/>
            </a:blip>
            <a:srcRect b="0" l="0" r="0" t="0"/>
            <a:stretch/>
          </p:blipFill>
          <p:spPr>
            <a:xfrm>
              <a:off x="902757" y="1811817"/>
              <a:ext cx="7487695" cy="4153480"/>
            </a:xfrm>
            <a:prstGeom prst="rect">
              <a:avLst/>
            </a:prstGeom>
            <a:noFill/>
            <a:ln>
              <a:noFill/>
            </a:ln>
          </p:spPr>
        </p:pic>
        <p:sp>
          <p:nvSpPr>
            <p:cNvPr id="602" name="Google Shape;602;p35"/>
            <p:cNvSpPr txBox="1"/>
            <p:nvPr/>
          </p:nvSpPr>
          <p:spPr>
            <a:xfrm>
              <a:off x="7205551" y="5582811"/>
              <a:ext cx="1158774"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McCloy 1995</a:t>
              </a:r>
              <a:endParaRPr b="0" i="0" sz="1400" u="none" cap="none" strike="noStrike">
                <a:solidFill>
                  <a:srgbClr val="000000"/>
                </a:solidFill>
                <a:latin typeface="Arial"/>
                <a:ea typeface="Arial"/>
                <a:cs typeface="Arial"/>
                <a:sym typeface="Arial"/>
              </a:endParaRPr>
            </a:p>
          </p:txBody>
        </p:sp>
      </p:grpSp>
      <p:sp>
        <p:nvSpPr>
          <p:cNvPr id="603" name="Google Shape;603;p35"/>
          <p:cNvSpPr txBox="1"/>
          <p:nvPr/>
        </p:nvSpPr>
        <p:spPr>
          <a:xfrm>
            <a:off x="8364325" y="4461842"/>
            <a:ext cx="3473313" cy="1477328"/>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Spectral reflectance of five mineral soils, (a) organic dominated, (b) minimally altered, (c) iron altered, (d) organic affected and (e) iron dominated.</a:t>
            </a:r>
            <a:endParaRPr b="0" i="0" sz="1400" u="none" cap="none" strike="noStrike">
              <a:solidFill>
                <a:srgbClr val="000000"/>
              </a:solidFill>
              <a:latin typeface="Arial"/>
              <a:ea typeface="Arial"/>
              <a:cs typeface="Arial"/>
              <a:sym typeface="Arial"/>
            </a:endParaRPr>
          </a:p>
        </p:txBody>
      </p:sp>
      <p:sp>
        <p:nvSpPr>
          <p:cNvPr id="604" name="Google Shape;604;p3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pic>
        <p:nvPicPr>
          <p:cNvPr descr="Ein Bild, das Schwarz, Dunkelheit enthält.&#10;&#10;Automatisch generierte Beschreibung" id="610" name="Google Shape;610;p3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11" name="Google Shape;611;p3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12" name="Google Shape;612;p3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13" name="Google Shape;613;p3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14" name="Google Shape;614;p36"/>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Water</a:t>
            </a:r>
            <a:endParaRPr b="0" i="0" sz="1400" u="none" cap="none" strike="noStrike">
              <a:solidFill>
                <a:srgbClr val="000000"/>
              </a:solidFill>
              <a:latin typeface="Arial"/>
              <a:ea typeface="Arial"/>
              <a:cs typeface="Arial"/>
              <a:sym typeface="Arial"/>
            </a:endParaRPr>
          </a:p>
        </p:txBody>
      </p:sp>
      <p:sp>
        <p:nvSpPr>
          <p:cNvPr id="615" name="Google Shape;615;p36"/>
          <p:cNvSpPr txBox="1"/>
          <p:nvPr/>
        </p:nvSpPr>
        <p:spPr>
          <a:xfrm>
            <a:off x="902757" y="1439627"/>
            <a:ext cx="10740603" cy="2267287"/>
          </a:xfrm>
          <a:prstGeom prst="rect">
            <a:avLst/>
          </a:prstGeom>
          <a:blipFill rotWithShape="1">
            <a:blip r:embed="rId5">
              <a:alphaModFix/>
            </a:blip>
            <a:stretch>
              <a:fillRect b="0" l="-509" r="0" t="-2686"/>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pic>
        <p:nvPicPr>
          <p:cNvPr id="616" name="Google Shape;616;p36"/>
          <p:cNvPicPr preferRelativeResize="0"/>
          <p:nvPr/>
        </p:nvPicPr>
        <p:blipFill rotWithShape="1">
          <a:blip r:embed="rId6">
            <a:alphaModFix/>
          </a:blip>
          <a:srcRect b="0" l="0" r="0" t="0"/>
          <a:stretch/>
        </p:blipFill>
        <p:spPr>
          <a:xfrm>
            <a:off x="1017433" y="3392327"/>
            <a:ext cx="7440063" cy="2867425"/>
          </a:xfrm>
          <a:prstGeom prst="rect">
            <a:avLst/>
          </a:prstGeom>
          <a:noFill/>
          <a:ln>
            <a:noFill/>
          </a:ln>
        </p:spPr>
      </p:pic>
      <p:sp>
        <p:nvSpPr>
          <p:cNvPr id="617" name="Google Shape;617;p36"/>
          <p:cNvSpPr txBox="1"/>
          <p:nvPr/>
        </p:nvSpPr>
        <p:spPr>
          <a:xfrm>
            <a:off x="8466205" y="5059423"/>
            <a:ext cx="3473313" cy="1200329"/>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Typical effects of chlorophyll and sediments on water reflectance: (a) ocean water, (b) turbid water, (c) water with chlorophyll.</a:t>
            </a:r>
            <a:endParaRPr b="0" i="0" sz="1400" u="none" cap="none" strike="noStrike">
              <a:solidFill>
                <a:srgbClr val="000000"/>
              </a:solidFill>
              <a:latin typeface="Arial"/>
              <a:ea typeface="Arial"/>
              <a:cs typeface="Arial"/>
              <a:sym typeface="Arial"/>
            </a:endParaRPr>
          </a:p>
        </p:txBody>
      </p:sp>
      <p:sp>
        <p:nvSpPr>
          <p:cNvPr id="618" name="Google Shape;618;p36"/>
          <p:cNvSpPr txBox="1"/>
          <p:nvPr/>
        </p:nvSpPr>
        <p:spPr>
          <a:xfrm>
            <a:off x="7294003" y="5933759"/>
            <a:ext cx="1158774"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McCloy 1995</a:t>
            </a:r>
            <a:endParaRPr b="0" i="0" sz="1400" u="none" cap="none" strike="noStrike">
              <a:solidFill>
                <a:srgbClr val="000000"/>
              </a:solidFill>
              <a:latin typeface="Arial"/>
              <a:ea typeface="Arial"/>
              <a:cs typeface="Arial"/>
              <a:sym typeface="Arial"/>
            </a:endParaRPr>
          </a:p>
        </p:txBody>
      </p:sp>
      <p:sp>
        <p:nvSpPr>
          <p:cNvPr id="619" name="Google Shape;619;p3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pic>
        <p:nvPicPr>
          <p:cNvPr id="625" name="Google Shape;625;p37"/>
          <p:cNvPicPr preferRelativeResize="0"/>
          <p:nvPr/>
        </p:nvPicPr>
        <p:blipFill rotWithShape="1">
          <a:blip r:embed="rId3">
            <a:alphaModFix/>
          </a:blip>
          <a:srcRect b="0" l="0" r="0" t="0"/>
          <a:stretch/>
        </p:blipFill>
        <p:spPr>
          <a:xfrm>
            <a:off x="907604" y="1355248"/>
            <a:ext cx="7200000" cy="4855407"/>
          </a:xfrm>
          <a:prstGeom prst="rect">
            <a:avLst/>
          </a:prstGeom>
          <a:noFill/>
          <a:ln>
            <a:noFill/>
          </a:ln>
        </p:spPr>
      </p:pic>
      <p:pic>
        <p:nvPicPr>
          <p:cNvPr descr="Ein Bild, das Schwarz, Dunkelheit enthält.&#10;&#10;Automatisch generierte Beschreibung" id="626" name="Google Shape;626;p37"/>
          <p:cNvPicPr preferRelativeResize="0"/>
          <p:nvPr/>
        </p:nvPicPr>
        <p:blipFill rotWithShape="1">
          <a:blip r:embed="rId4">
            <a:alphaModFix/>
          </a:blip>
          <a:srcRect b="0" l="0" r="0" t="0"/>
          <a:stretch/>
        </p:blipFill>
        <p:spPr>
          <a:xfrm>
            <a:off x="11235462" y="112704"/>
            <a:ext cx="720000" cy="720000"/>
          </a:xfrm>
          <a:prstGeom prst="rect">
            <a:avLst/>
          </a:prstGeom>
          <a:noFill/>
          <a:ln>
            <a:noFill/>
          </a:ln>
        </p:spPr>
      </p:pic>
      <p:sp>
        <p:nvSpPr>
          <p:cNvPr id="627" name="Google Shape;627;p3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28" name="Google Shape;628;p37"/>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sp>
        <p:nvSpPr>
          <p:cNvPr id="629" name="Google Shape;629;p37"/>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30" name="Google Shape;630;p37"/>
          <p:cNvSpPr txBox="1"/>
          <p:nvPr/>
        </p:nvSpPr>
        <p:spPr>
          <a:xfrm>
            <a:off x="8192121" y="1952709"/>
            <a:ext cx="3580157" cy="4652556"/>
          </a:xfrm>
          <a:prstGeom prst="rect">
            <a:avLst/>
          </a:prstGeom>
          <a:noFill/>
          <a:ln>
            <a:noFill/>
          </a:ln>
        </p:spPr>
        <p:txBody>
          <a:bodyPr anchorCtr="0" anchor="t" bIns="45700" lIns="91425" spcFirstLastPara="1" rIns="91425" wrap="square" tIns="45700">
            <a:spAutoFit/>
          </a:bodyPr>
          <a:lstStyle/>
          <a:p>
            <a:pPr indent="-342900" lvl="0" marL="3429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Longer visible wavelengths (green and red) and near-infrared radiation are absorbed more by water than shorter visible wavelengths (blue) – so water usually looks blue or blue-green.</a:t>
            </a:r>
            <a:endParaRPr b="0" i="0" sz="1400" u="none" cap="none" strike="noStrike">
              <a:solidFill>
                <a:srgbClr val="000000"/>
              </a:solidFill>
              <a:latin typeface="Arial"/>
              <a:ea typeface="Arial"/>
              <a:cs typeface="Arial"/>
              <a:sym typeface="Arial"/>
            </a:endParaRPr>
          </a:p>
          <a:p>
            <a:pPr indent="-342900" lvl="0" marL="3429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Satellites provide the capability to map optically active components of upper water column in inland and near-shore waters. </a:t>
            </a:r>
            <a:br>
              <a:rPr b="0" i="0" lang="en-US" sz="2000" u="none" cap="none" strike="noStrike">
                <a:solidFill>
                  <a:schemeClr val="dk1"/>
                </a:solidFill>
                <a:latin typeface="Calibri"/>
                <a:ea typeface="Calibri"/>
                <a:cs typeface="Calibri"/>
                <a:sym typeface="Calibri"/>
              </a:rPr>
            </a:br>
            <a:br>
              <a:rPr b="0" i="0" lang="en-US" sz="2000" u="none" cap="none" strike="noStrike">
                <a:solidFill>
                  <a:schemeClr val="dk1"/>
                </a:solidFill>
                <a:latin typeface="Calibri"/>
                <a:ea typeface="Calibri"/>
                <a:cs typeface="Calibri"/>
                <a:sym typeface="Calibri"/>
              </a:rPr>
            </a:br>
            <a:br>
              <a:rPr b="0" i="0" lang="en-US" sz="2000" u="none" cap="none" strike="noStrike">
                <a:solidFill>
                  <a:schemeClr val="dk1"/>
                </a:solidFill>
                <a:latin typeface="Calibri"/>
                <a:ea typeface="Calibri"/>
                <a:cs typeface="Calibri"/>
                <a:sym typeface="Calibri"/>
              </a:rPr>
            </a:br>
            <a:endParaRPr b="0" i="0" sz="2000" u="none" cap="none" strike="noStrike">
              <a:solidFill>
                <a:schemeClr val="dk1"/>
              </a:solidFill>
              <a:latin typeface="Calibri"/>
              <a:ea typeface="Calibri"/>
              <a:cs typeface="Calibri"/>
              <a:sym typeface="Calibri"/>
            </a:endParaRPr>
          </a:p>
        </p:txBody>
      </p:sp>
      <p:sp>
        <p:nvSpPr>
          <p:cNvPr id="631" name="Google Shape;631;p3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Spectral Reflectance curves – </a:t>
            </a:r>
            <a:r>
              <a:rPr b="1" i="0" lang="en-US" sz="3200" u="none" cap="none" strike="noStrike">
                <a:solidFill>
                  <a:schemeClr val="dk1"/>
                </a:solidFill>
                <a:latin typeface="Calibri"/>
                <a:ea typeface="Calibri"/>
                <a:cs typeface="Calibri"/>
                <a:sym typeface="Calibri"/>
              </a:rPr>
              <a:t>Water</a:t>
            </a:r>
            <a:endParaRPr b="0" i="0" sz="1400" u="none" cap="none" strike="noStrike">
              <a:solidFill>
                <a:srgbClr val="000000"/>
              </a:solidFill>
              <a:latin typeface="Arial"/>
              <a:ea typeface="Arial"/>
              <a:cs typeface="Arial"/>
              <a:sym typeface="Arial"/>
            </a:endParaRPr>
          </a:p>
        </p:txBody>
      </p:sp>
      <p:sp>
        <p:nvSpPr>
          <p:cNvPr id="632" name="Google Shape;632;p3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633" name="Google Shape;633;p37"/>
          <p:cNvSpPr txBox="1"/>
          <p:nvPr/>
        </p:nvSpPr>
        <p:spPr>
          <a:xfrm>
            <a:off x="6733733" y="5933965"/>
            <a:ext cx="1373871"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NASA ARSET, 2023</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3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Albedo</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40" name="Google Shape;640;p3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41" name="Google Shape;641;p3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42" name="Google Shape;642;p3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43" name="Google Shape;643;p38"/>
          <p:cNvSpPr txBox="1"/>
          <p:nvPr/>
        </p:nvSpPr>
        <p:spPr>
          <a:xfrm>
            <a:off x="902757" y="1399030"/>
            <a:ext cx="10952579" cy="928459"/>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Ratio of the total reflected to total incoming solar radiation averaged across all the solar wavelengths.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id="644" name="Google Shape;644;p38"/>
          <p:cNvPicPr preferRelativeResize="0"/>
          <p:nvPr/>
        </p:nvPicPr>
        <p:blipFill rotWithShape="1">
          <a:blip r:embed="rId5">
            <a:alphaModFix/>
          </a:blip>
          <a:srcRect b="0" l="0" r="0" t="0"/>
          <a:stretch/>
        </p:blipFill>
        <p:spPr>
          <a:xfrm>
            <a:off x="1014915" y="2119998"/>
            <a:ext cx="5687219" cy="3877216"/>
          </a:xfrm>
          <a:prstGeom prst="rect">
            <a:avLst/>
          </a:prstGeom>
          <a:noFill/>
          <a:ln>
            <a:noFill/>
          </a:ln>
        </p:spPr>
      </p:pic>
      <p:sp>
        <p:nvSpPr>
          <p:cNvPr id="645" name="Google Shape;645;p3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646" name="Google Shape;646;p38"/>
          <p:cNvSpPr txBox="1"/>
          <p:nvPr/>
        </p:nvSpPr>
        <p:spPr>
          <a:xfrm>
            <a:off x="6751913" y="5689437"/>
            <a:ext cx="16845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Calibri"/>
                <a:ea typeface="Calibri"/>
                <a:cs typeface="Calibri"/>
                <a:sym typeface="Calibri"/>
              </a:rPr>
              <a:t>Lipták, 2023</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3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Albedo</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53" name="Google Shape;653;p3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54" name="Google Shape;654;p3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55" name="Google Shape;655;p3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56" name="Google Shape;656;p39"/>
          <p:cNvSpPr txBox="1"/>
          <p:nvPr/>
        </p:nvSpPr>
        <p:spPr>
          <a:xfrm>
            <a:off x="902757" y="1430163"/>
            <a:ext cx="6644349" cy="1487587"/>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Various land cover parameters show a different albedo:</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22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pic>
        <p:nvPicPr>
          <p:cNvPr id="657" name="Google Shape;657;p39"/>
          <p:cNvPicPr preferRelativeResize="0"/>
          <p:nvPr/>
        </p:nvPicPr>
        <p:blipFill rotWithShape="1">
          <a:blip r:embed="rId5">
            <a:alphaModFix/>
          </a:blip>
          <a:srcRect b="0" l="0" r="0" t="0"/>
          <a:stretch/>
        </p:blipFill>
        <p:spPr>
          <a:xfrm>
            <a:off x="963064" y="2120654"/>
            <a:ext cx="5772956" cy="3896269"/>
          </a:xfrm>
          <a:prstGeom prst="rect">
            <a:avLst/>
          </a:prstGeom>
          <a:noFill/>
          <a:ln>
            <a:noFill/>
          </a:ln>
        </p:spPr>
      </p:pic>
      <p:sp>
        <p:nvSpPr>
          <p:cNvPr id="658" name="Google Shape;658;p3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659" name="Google Shape;659;p39"/>
          <p:cNvSpPr txBox="1"/>
          <p:nvPr/>
        </p:nvSpPr>
        <p:spPr>
          <a:xfrm>
            <a:off x="6751913" y="5689437"/>
            <a:ext cx="168454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Calibri"/>
                <a:ea typeface="Calibri"/>
                <a:cs typeface="Calibri"/>
                <a:sym typeface="Calibri"/>
              </a:rPr>
              <a:t>Lipták, 2023</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descr="Ein Bild, das draußen, Gras, Baum, Landschaft enthält.&#10;&#10;Automatisch generierte Beschreibung" id="196" name="Google Shape;196;p4"/>
          <p:cNvPicPr preferRelativeResize="0"/>
          <p:nvPr/>
        </p:nvPicPr>
        <p:blipFill rotWithShape="1">
          <a:blip r:embed="rId3">
            <a:alphaModFix amt="20000"/>
          </a:blip>
          <a:srcRect b="0" l="0" r="0" t="0"/>
          <a:stretch/>
        </p:blipFill>
        <p:spPr>
          <a:xfrm>
            <a:off x="1596000" y="1146273"/>
            <a:ext cx="9000000" cy="4565454"/>
          </a:xfrm>
          <a:prstGeom prst="rect">
            <a:avLst/>
          </a:prstGeom>
          <a:noFill/>
          <a:ln>
            <a:noFill/>
          </a:ln>
        </p:spPr>
      </p:pic>
      <p:sp>
        <p:nvSpPr>
          <p:cNvPr id="197" name="Google Shape;197;p4"/>
          <p:cNvSpPr txBox="1"/>
          <p:nvPr>
            <p:ph type="title"/>
          </p:nvPr>
        </p:nvSpPr>
        <p:spPr>
          <a:xfrm>
            <a:off x="2170611" y="2766218"/>
            <a:ext cx="7811589"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lang="en-US">
                <a:latin typeface="Calibri"/>
                <a:ea typeface="Calibri"/>
                <a:cs typeface="Calibri"/>
                <a:sym typeface="Calibri"/>
              </a:rPr>
              <a:t>Fundamentals of Electromagnetic (EM) Radiation</a:t>
            </a:r>
            <a:endParaRPr/>
          </a:p>
        </p:txBody>
      </p:sp>
      <p:pic>
        <p:nvPicPr>
          <p:cNvPr id="198" name="Google Shape;198;p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199" name="Google Shape;199;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descr="Ein Bild, das Schwarz, Dunkelheit enthält.&#10;&#10;Automatisch generierte Beschreibung" id="200" name="Google Shape;200;p4"/>
          <p:cNvPicPr preferRelativeResize="0"/>
          <p:nvPr/>
        </p:nvPicPr>
        <p:blipFill rotWithShape="1">
          <a:blip r:embed="rId5">
            <a:alphaModFix/>
          </a:blip>
          <a:srcRect b="0" l="0" r="0" t="0"/>
          <a:stretch/>
        </p:blipFill>
        <p:spPr>
          <a:xfrm>
            <a:off x="11235462" y="112704"/>
            <a:ext cx="720000" cy="720000"/>
          </a:xfrm>
          <a:prstGeom prst="rect">
            <a:avLst/>
          </a:prstGeom>
          <a:noFill/>
          <a:ln>
            <a:noFill/>
          </a:ln>
        </p:spPr>
      </p:pic>
      <p:sp>
        <p:nvSpPr>
          <p:cNvPr id="201" name="Google Shape;201;p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4" name="Shape 664"/>
        <p:cNvGrpSpPr/>
        <p:nvPr/>
      </p:nvGrpSpPr>
      <p:grpSpPr>
        <a:xfrm>
          <a:off x="0" y="0"/>
          <a:ext cx="0" cy="0"/>
          <a:chOff x="0" y="0"/>
          <a:chExt cx="0" cy="0"/>
        </a:xfrm>
      </p:grpSpPr>
      <p:sp>
        <p:nvSpPr>
          <p:cNvPr id="665" name="Google Shape;665;p40"/>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Blackbody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66" name="Google Shape;666;p40"/>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67" name="Google Shape;667;p4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68" name="Google Shape;668;p40"/>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69" name="Google Shape;669;p40"/>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670" name="Google Shape;670;p40"/>
          <p:cNvSpPr txBox="1"/>
          <p:nvPr/>
        </p:nvSpPr>
        <p:spPr>
          <a:xfrm>
            <a:off x="886263" y="1931565"/>
            <a:ext cx="9878400" cy="3160500"/>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An object that absorbs and emits the maximum possible radiation at its given temperature across all wavelength bands</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It is theoretical concept, but does not actually occur in nature</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However the radiative behavior of many objects approaches that of a blackbody</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For example, the sun emits radiation with nearly 100 % efficiency for its temperature. The earth‘s surface emits with nearly 100 % efficiency for its temperature.</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671" name="Google Shape;671;p40"/>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6" name="Shape 676"/>
        <p:cNvGrpSpPr/>
        <p:nvPr/>
      </p:nvGrpSpPr>
      <p:grpSpPr>
        <a:xfrm>
          <a:off x="0" y="0"/>
          <a:ext cx="0" cy="0"/>
          <a:chOff x="0" y="0"/>
          <a:chExt cx="0" cy="0"/>
        </a:xfrm>
      </p:grpSpPr>
      <p:sp>
        <p:nvSpPr>
          <p:cNvPr id="677" name="Google Shape;677;p41"/>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Aerosol effects</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78" name="Google Shape;678;p41"/>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79" name="Google Shape;679;p4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80" name="Google Shape;680;p41"/>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81" name="Google Shape;681;p41"/>
          <p:cNvSpPr txBox="1"/>
          <p:nvPr/>
        </p:nvSpPr>
        <p:spPr>
          <a:xfrm>
            <a:off x="886263" y="1931565"/>
            <a:ext cx="9642400" cy="3154710"/>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Aerosols are small liquid droplets and solid particles in the atmosphere, which cause a net cooling effect by reflecting the sun’s energy back out into space.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Inversely, black aerosols such as coal smoke have the opposite effect, heating the atmosphere by absorbing solar heat. </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22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It’s estimated that, during the Industrial Age, aerosols (light-colored smoke) reduced global warming by up to 1 °C. Still, because of the harmful health effects of this form of smoke pollution, it’s desirable to eliminate it.</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682" name="Google Shape;682;p41"/>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42"/>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Albedo manipulation – </a:t>
            </a:r>
            <a:r>
              <a:rPr b="1" i="0" lang="en-US" sz="3200" u="none" cap="none" strike="noStrike">
                <a:solidFill>
                  <a:schemeClr val="dk1"/>
                </a:solidFill>
                <a:latin typeface="Calibri"/>
                <a:ea typeface="Calibri"/>
                <a:cs typeface="Calibri"/>
                <a:sym typeface="Calibri"/>
              </a:rPr>
              <a:t>reducing the hurricane damage</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689" name="Google Shape;689;p42"/>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690" name="Google Shape;690;p4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691" name="Google Shape;691;p42"/>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692" name="Google Shape;692;p42"/>
          <p:cNvSpPr txBox="1"/>
          <p:nvPr/>
        </p:nvSpPr>
        <p:spPr>
          <a:xfrm>
            <a:off x="886263" y="1931565"/>
            <a:ext cx="9642400" cy="3729226"/>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Albedo manipulation can be applied for specific purposes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potential hasn’t been tested yet.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Increase albedo to reduce hurricane damage. </a:t>
            </a:r>
            <a:endParaRPr b="0" i="0" sz="1400" u="none" cap="none" strike="noStrike">
              <a:solidFill>
                <a:srgbClr val="000000"/>
              </a:solidFill>
              <a:latin typeface="Arial"/>
              <a:ea typeface="Arial"/>
              <a:cs typeface="Arial"/>
              <a:sym typeface="Arial"/>
            </a:endParaRPr>
          </a:p>
          <a:p>
            <a:pPr indent="-342900" lvl="1" marL="8001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This concept is based on the fact that hurricanes are exacerbated by increasing surface temperatures of the ocean surface below them. So, if we reduce that surface temperature, the strength of hurricanes will decrease.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693" name="Google Shape;693;p42"/>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pic>
        <p:nvPicPr>
          <p:cNvPr descr="Ein Bild, das Schwarz, Dunkelheit enthält.&#10;&#10;Automatisch generierte Beschreibung" id="699" name="Google Shape;699;p43"/>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700" name="Google Shape;700;p4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701" name="Google Shape;701;p43"/>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702" name="Google Shape;702;p43"/>
          <p:cNvSpPr txBox="1"/>
          <p:nvPr/>
        </p:nvSpPr>
        <p:spPr>
          <a:xfrm>
            <a:off x="886263" y="1931565"/>
            <a:ext cx="9642300" cy="3170700"/>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Water absorbs about 93% of ambient solar radiation and reflects it back into space, only about 7% (its albedo is 0.07) of that albedo is increased, so the surface gets cooler.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albedo of white water is three times higher (about 0.22) than regular water.</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Increasing the albedo (from 0.07 to 0.22) would reduce the temperature of white water surfaces and reduce the "fuel supply" of hurricanes.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Turning the water surfaces in front of the path of the slow-moving tropical depression or hurricane into whitewater reduces the damage caused by hurricanes.</a:t>
            </a:r>
            <a:endParaRPr b="0" i="0" sz="2000" u="none" cap="none" strike="noStrike">
              <a:solidFill>
                <a:schemeClr val="dk1"/>
              </a:solidFill>
              <a:latin typeface="Calibri"/>
              <a:ea typeface="Calibri"/>
              <a:cs typeface="Calibri"/>
              <a:sym typeface="Calibri"/>
            </a:endParaRPr>
          </a:p>
        </p:txBody>
      </p:sp>
      <p:sp>
        <p:nvSpPr>
          <p:cNvPr id="703" name="Google Shape;703;p43"/>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Albedo manipulation – </a:t>
            </a:r>
            <a:r>
              <a:rPr b="1" i="0" lang="en-US" sz="3200" u="none" cap="none" strike="noStrike">
                <a:solidFill>
                  <a:schemeClr val="dk1"/>
                </a:solidFill>
                <a:latin typeface="Calibri"/>
                <a:ea typeface="Calibri"/>
                <a:cs typeface="Calibri"/>
                <a:sym typeface="Calibri"/>
              </a:rPr>
              <a:t>reducing the hurricane damage</a:t>
            </a:r>
            <a:endParaRPr b="0" i="0" sz="1400" u="none" cap="none" strike="noStrike">
              <a:solidFill>
                <a:srgbClr val="000000"/>
              </a:solidFill>
              <a:latin typeface="Arial"/>
              <a:ea typeface="Arial"/>
              <a:cs typeface="Arial"/>
              <a:sym typeface="Arial"/>
            </a:endParaRPr>
          </a:p>
        </p:txBody>
      </p:sp>
      <p:sp>
        <p:nvSpPr>
          <p:cNvPr id="704" name="Google Shape;704;p43"/>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9" name="Shape 709"/>
        <p:cNvGrpSpPr/>
        <p:nvPr/>
      </p:nvGrpSpPr>
      <p:grpSpPr>
        <a:xfrm>
          <a:off x="0" y="0"/>
          <a:ext cx="0" cy="0"/>
          <a:chOff x="0" y="0"/>
          <a:chExt cx="0" cy="0"/>
        </a:xfrm>
      </p:grpSpPr>
      <p:pic>
        <p:nvPicPr>
          <p:cNvPr descr="Ein Bild, das Schwarz, Dunkelheit enthält.&#10;&#10;Automatisch generierte Beschreibung" id="710" name="Google Shape;710;p44"/>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711" name="Google Shape;711;p4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712" name="Google Shape;712;p44"/>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713" name="Google Shape;713;p44"/>
          <p:cNvSpPr txBox="1"/>
          <p:nvPr/>
        </p:nvSpPr>
        <p:spPr>
          <a:xfrm>
            <a:off x="886263" y="1931565"/>
            <a:ext cx="9642400" cy="3421449"/>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The cost of forming whitewater is insignificant compared to the damage caused by hurricanes.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Whitewater surfaces can be created by generating microbubbles (also called sea foam) on the surface of the ocean. </a:t>
            </a:r>
            <a:endParaRPr b="0" i="0" sz="1400" u="none" cap="none" strike="noStrike">
              <a:solidFill>
                <a:srgbClr val="000000"/>
              </a:solidFill>
              <a:latin typeface="Arial"/>
              <a:ea typeface="Arial"/>
              <a:cs typeface="Arial"/>
              <a:sym typeface="Arial"/>
            </a:endParaRPr>
          </a:p>
          <a:p>
            <a:pPr indent="-342900" lvl="0" marL="342900" marR="0" rtl="0" algn="l">
              <a:lnSpc>
                <a:spcPct val="100000"/>
              </a:lnSpc>
              <a:spcBef>
                <a:spcPts val="24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This method of protection against hurricane damage has not yet been assessed, nor have the many other local albedo manipulation techniques that could turn out to be faster and cheaper to implement than presently contemplated ones.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22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714" name="Google Shape;714;p44"/>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none" cap="none" strike="noStrike">
                <a:solidFill>
                  <a:schemeClr val="dk1"/>
                </a:solidFill>
                <a:latin typeface="Calibri"/>
                <a:ea typeface="Calibri"/>
                <a:cs typeface="Calibri"/>
                <a:sym typeface="Calibri"/>
              </a:rPr>
              <a:t>Albedo manipulation – </a:t>
            </a:r>
            <a:r>
              <a:rPr b="1" i="0" lang="en-US" sz="3200" u="none" cap="none" strike="noStrike">
                <a:solidFill>
                  <a:schemeClr val="dk1"/>
                </a:solidFill>
                <a:latin typeface="Calibri"/>
                <a:ea typeface="Calibri"/>
                <a:cs typeface="Calibri"/>
                <a:sym typeface="Calibri"/>
              </a:rPr>
              <a:t>reducing the hurricane damage</a:t>
            </a:r>
            <a:endParaRPr b="0" i="0" sz="1400" u="none" cap="none" strike="noStrike">
              <a:solidFill>
                <a:srgbClr val="000000"/>
              </a:solidFill>
              <a:latin typeface="Arial"/>
              <a:ea typeface="Arial"/>
              <a:cs typeface="Arial"/>
              <a:sym typeface="Arial"/>
            </a:endParaRPr>
          </a:p>
        </p:txBody>
      </p:sp>
      <p:sp>
        <p:nvSpPr>
          <p:cNvPr id="715" name="Google Shape;715;p44"/>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45"/>
          <p:cNvSpPr txBox="1"/>
          <p:nvPr>
            <p:ph type="ctrTitle"/>
          </p:nvPr>
        </p:nvSpPr>
        <p:spPr>
          <a:xfrm>
            <a:off x="1177632" y="2586648"/>
            <a:ext cx="9755206" cy="2768924"/>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F4E79"/>
              </a:buClr>
              <a:buSzPts val="4000"/>
              <a:buFont typeface="Calibri"/>
              <a:buNone/>
            </a:pPr>
            <a:r>
              <a:rPr b="1" i="0" lang="en-US" sz="4000">
                <a:solidFill>
                  <a:srgbClr val="1F4E79"/>
                </a:solidFill>
                <a:latin typeface="Calibri"/>
                <a:ea typeface="Calibri"/>
                <a:cs typeface="Calibri"/>
                <a:sym typeface="Calibri"/>
              </a:rPr>
              <a:t>Thank you for your attention!</a:t>
            </a:r>
            <a:br>
              <a:rPr b="1" i="0" lang="en-US" sz="40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b="1" i="0" lang="en-US" sz="3100">
                <a:solidFill>
                  <a:srgbClr val="1F4E79"/>
                </a:solidFill>
                <a:latin typeface="Calibri"/>
                <a:ea typeface="Calibri"/>
                <a:cs typeface="Calibri"/>
                <a:sym typeface="Calibri"/>
              </a:rPr>
            </a:br>
            <a:br>
              <a:rPr lang="en-US" sz="1050"/>
            </a:br>
            <a:endParaRPr b="1" sz="3600">
              <a:solidFill>
                <a:srgbClr val="2E75B5"/>
              </a:solidFill>
              <a:latin typeface="Calibri"/>
              <a:ea typeface="Calibri"/>
              <a:cs typeface="Calibri"/>
              <a:sym typeface="Calibri"/>
            </a:endParaRPr>
          </a:p>
        </p:txBody>
      </p:sp>
      <p:sp>
        <p:nvSpPr>
          <p:cNvPr id="721" name="Google Shape;721;p45"/>
          <p:cNvSpPr txBox="1"/>
          <p:nvPr/>
        </p:nvSpPr>
        <p:spPr>
          <a:xfrm>
            <a:off x="1259144" y="4087500"/>
            <a:ext cx="6065400" cy="1169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chemeClr val="dk1"/>
              </a:buClr>
              <a:buSzPts val="1800"/>
              <a:buFont typeface="Arial"/>
              <a:buNone/>
            </a:pPr>
            <a:r>
              <a:rPr b="1" i="0" lang="en-US" sz="1800" u="none" cap="none" strike="noStrike">
                <a:solidFill>
                  <a:srgbClr val="4D4D4D"/>
                </a:solidFill>
                <a:latin typeface="Arial"/>
                <a:ea typeface="Arial"/>
                <a:cs typeface="Arial"/>
                <a:sym typeface="Arial"/>
              </a:rPr>
              <a:t>Dr. Insa Otte (on behalf of the EOCap4Africa Team) and colleagues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4D4D4D"/>
              </a:solidFill>
              <a:latin typeface="Arial"/>
              <a:ea typeface="Arial"/>
              <a:cs typeface="Arial"/>
              <a:sym typeface="Arial"/>
            </a:endParaRPr>
          </a:p>
          <a:p>
            <a:pPr indent="0" lvl="0" marL="0" marR="0" rtl="0" algn="l">
              <a:lnSpc>
                <a:spcPct val="100000"/>
              </a:lnSpc>
              <a:spcBef>
                <a:spcPts val="0"/>
              </a:spcBef>
              <a:spcAft>
                <a:spcPts val="0"/>
              </a:spcAft>
              <a:buClr>
                <a:srgbClr val="4D4D4D"/>
              </a:buClr>
              <a:buSzPts val="1600"/>
              <a:buFont typeface="Arial"/>
              <a:buNone/>
            </a:pPr>
            <a:r>
              <a:rPr b="0" i="0" lang="en-US" sz="1600" u="none" cap="none" strike="noStrike">
                <a:solidFill>
                  <a:srgbClr val="4D4D4D"/>
                </a:solidFill>
                <a:latin typeface="Arial"/>
                <a:ea typeface="Arial"/>
                <a:cs typeface="Arial"/>
                <a:sym typeface="Arial"/>
              </a:rPr>
              <a:t>insa.otte@uni-wuerzburg.de</a:t>
            </a:r>
            <a:endParaRPr b="0" i="0" sz="1400" u="none" cap="none" strike="noStrike">
              <a:solidFill>
                <a:srgbClr val="000000"/>
              </a:solidFill>
              <a:latin typeface="Arial"/>
              <a:ea typeface="Arial"/>
              <a:cs typeface="Arial"/>
              <a:sym typeface="Arial"/>
            </a:endParaRPr>
          </a:p>
        </p:txBody>
      </p:sp>
      <p:sp>
        <p:nvSpPr>
          <p:cNvPr id="722" name="Google Shape;722;p4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grpSp>
        <p:nvGrpSpPr>
          <p:cNvPr id="723" name="Google Shape;723;p45"/>
          <p:cNvGrpSpPr/>
          <p:nvPr/>
        </p:nvGrpSpPr>
        <p:grpSpPr>
          <a:xfrm>
            <a:off x="1622838" y="139853"/>
            <a:ext cx="9360000" cy="1377319"/>
            <a:chOff x="1622838" y="139853"/>
            <a:chExt cx="9360000" cy="1377319"/>
          </a:xfrm>
        </p:grpSpPr>
        <p:pic>
          <p:nvPicPr>
            <p:cNvPr id="724" name="Google Shape;724;p45"/>
            <p:cNvPicPr preferRelativeResize="0"/>
            <p:nvPr/>
          </p:nvPicPr>
          <p:blipFill rotWithShape="1">
            <a:blip r:embed="rId3">
              <a:alphaModFix/>
            </a:blip>
            <a:srcRect b="0" l="0" r="0" t="0"/>
            <a:stretch/>
          </p:blipFill>
          <p:spPr>
            <a:xfrm>
              <a:off x="1622838" y="139853"/>
              <a:ext cx="9360000" cy="1377319"/>
            </a:xfrm>
            <a:prstGeom prst="rect">
              <a:avLst/>
            </a:prstGeom>
            <a:noFill/>
            <a:ln>
              <a:noFill/>
            </a:ln>
          </p:spPr>
        </p:pic>
        <p:pic>
          <p:nvPicPr>
            <p:cNvPr descr="Ein Bild, das Text, Schrift, Grafiken, weiß enthält.&#10;&#10;Automatisch generierte Beschreibung" id="725" name="Google Shape;725;p45"/>
            <p:cNvPicPr preferRelativeResize="0"/>
            <p:nvPr/>
          </p:nvPicPr>
          <p:blipFill rotWithShape="1">
            <a:blip r:embed="rId4">
              <a:alphaModFix/>
            </a:blip>
            <a:srcRect b="0" l="0" r="0" t="0"/>
            <a:stretch/>
          </p:blipFill>
          <p:spPr>
            <a:xfrm>
              <a:off x="5218909" y="300517"/>
              <a:ext cx="2646279" cy="936347"/>
            </a:xfrm>
            <a:prstGeom prst="rect">
              <a:avLst/>
            </a:prstGeom>
            <a:noFill/>
            <a:ln>
              <a:noFill/>
            </a:ln>
          </p:spPr>
        </p:pic>
      </p:grpSp>
      <p:pic>
        <p:nvPicPr>
          <p:cNvPr id="726" name="Google Shape;726;p45"/>
          <p:cNvPicPr preferRelativeResize="0"/>
          <p:nvPr/>
        </p:nvPicPr>
        <p:blipFill rotWithShape="1">
          <a:blip r:embed="rId5">
            <a:alphaModFix amt="30000"/>
          </a:blip>
          <a:srcRect b="0" l="0" r="0" t="0"/>
          <a:stretch/>
        </p:blipFill>
        <p:spPr>
          <a:xfrm rot="-5400000">
            <a:off x="-3042044" y="3163081"/>
            <a:ext cx="6768000" cy="531838"/>
          </a:xfrm>
          <a:prstGeom prst="rect">
            <a:avLst/>
          </a:prstGeom>
          <a:noFill/>
          <a:ln>
            <a:noFill/>
          </a:ln>
        </p:spPr>
      </p:pic>
      <p:grpSp>
        <p:nvGrpSpPr>
          <p:cNvPr id="727" name="Google Shape;727;p45"/>
          <p:cNvGrpSpPr/>
          <p:nvPr/>
        </p:nvGrpSpPr>
        <p:grpSpPr>
          <a:xfrm>
            <a:off x="1259143" y="5795628"/>
            <a:ext cx="9855759" cy="749899"/>
            <a:chOff x="1098931" y="5326428"/>
            <a:chExt cx="9855759" cy="749899"/>
          </a:xfrm>
        </p:grpSpPr>
        <p:grpSp>
          <p:nvGrpSpPr>
            <p:cNvPr id="728" name="Google Shape;728;p45"/>
            <p:cNvGrpSpPr/>
            <p:nvPr/>
          </p:nvGrpSpPr>
          <p:grpSpPr>
            <a:xfrm>
              <a:off x="1098931" y="5340828"/>
              <a:ext cx="9082114" cy="735499"/>
              <a:chOff x="609597" y="5421223"/>
              <a:chExt cx="9082114" cy="735499"/>
            </a:xfrm>
          </p:grpSpPr>
          <p:pic>
            <p:nvPicPr>
              <p:cNvPr descr="Ein Bild, das Text, Schrift, Grafiken, Screenshot enthält.&#10;&#10;Automatisch generierte Beschreibung" id="729" name="Google Shape;729;p45"/>
              <p:cNvPicPr preferRelativeResize="0"/>
              <p:nvPr/>
            </p:nvPicPr>
            <p:blipFill rotWithShape="1">
              <a:blip r:embed="rId6">
                <a:alphaModFix/>
              </a:blip>
              <a:srcRect b="0" l="0" r="0" t="0"/>
              <a:stretch/>
            </p:blipFill>
            <p:spPr>
              <a:xfrm>
                <a:off x="609597" y="5436722"/>
                <a:ext cx="1644246" cy="720000"/>
              </a:xfrm>
              <a:prstGeom prst="rect">
                <a:avLst/>
              </a:prstGeom>
              <a:noFill/>
              <a:ln>
                <a:noFill/>
              </a:ln>
            </p:spPr>
          </p:pic>
          <p:pic>
            <p:nvPicPr>
              <p:cNvPr descr="Ein Bild, das Schrift, Grafiken, Logo, Screenshot enthält.&#10;&#10;Automatisch generierte Beschreibung" id="730" name="Google Shape;730;p45"/>
              <p:cNvPicPr preferRelativeResize="0"/>
              <p:nvPr/>
            </p:nvPicPr>
            <p:blipFill rotWithShape="1">
              <a:blip r:embed="rId7">
                <a:alphaModFix/>
              </a:blip>
              <a:srcRect b="0" l="0" r="0" t="0"/>
              <a:stretch/>
            </p:blipFill>
            <p:spPr>
              <a:xfrm>
                <a:off x="2445867" y="5436722"/>
                <a:ext cx="861328" cy="720000"/>
              </a:xfrm>
              <a:prstGeom prst="rect">
                <a:avLst/>
              </a:prstGeom>
              <a:noFill/>
              <a:ln>
                <a:noFill/>
              </a:ln>
            </p:spPr>
          </p:pic>
          <p:pic>
            <p:nvPicPr>
              <p:cNvPr descr="Ein Bild, das Schwarz, Dunkelheit enthält.&#10;&#10;Automatisch generierte Beschreibung" id="731" name="Google Shape;731;p45"/>
              <p:cNvPicPr preferRelativeResize="0"/>
              <p:nvPr/>
            </p:nvPicPr>
            <p:blipFill rotWithShape="1">
              <a:blip r:embed="rId8">
                <a:alphaModFix/>
              </a:blip>
              <a:srcRect b="0" l="0" r="0" t="0"/>
              <a:stretch/>
            </p:blipFill>
            <p:spPr>
              <a:xfrm>
                <a:off x="3499219" y="5436722"/>
                <a:ext cx="1800000" cy="720000"/>
              </a:xfrm>
              <a:prstGeom prst="rect">
                <a:avLst/>
              </a:prstGeom>
              <a:noFill/>
              <a:ln>
                <a:noFill/>
              </a:ln>
            </p:spPr>
          </p:pic>
          <p:pic>
            <p:nvPicPr>
              <p:cNvPr descr="Ein Bild, das Logo, Grafiken, Symbol, Clipart enthält.&#10;&#10;Automatisch generierte Beschreibung" id="732" name="Google Shape;732;p45"/>
              <p:cNvPicPr preferRelativeResize="0"/>
              <p:nvPr/>
            </p:nvPicPr>
            <p:blipFill rotWithShape="1">
              <a:blip r:embed="rId9">
                <a:alphaModFix/>
              </a:blip>
              <a:srcRect b="0" l="0" r="0" t="0"/>
              <a:stretch/>
            </p:blipFill>
            <p:spPr>
              <a:xfrm>
                <a:off x="5491243" y="5436722"/>
                <a:ext cx="837209" cy="720000"/>
              </a:xfrm>
              <a:prstGeom prst="rect">
                <a:avLst/>
              </a:prstGeom>
              <a:noFill/>
              <a:ln>
                <a:noFill/>
              </a:ln>
            </p:spPr>
          </p:pic>
          <p:pic>
            <p:nvPicPr>
              <p:cNvPr descr="Ein Bild, das Text, Logo, Design, Darstellung enthält.&#10;&#10;Automatisch generierte Beschreibung" id="733" name="Google Shape;733;p45"/>
              <p:cNvPicPr preferRelativeResize="0"/>
              <p:nvPr/>
            </p:nvPicPr>
            <p:blipFill rotWithShape="1">
              <a:blip r:embed="rId10">
                <a:alphaModFix/>
              </a:blip>
              <a:srcRect b="0" l="0" r="0" t="0"/>
              <a:stretch/>
            </p:blipFill>
            <p:spPr>
              <a:xfrm>
                <a:off x="6520476" y="5421223"/>
                <a:ext cx="2278481" cy="720000"/>
              </a:xfrm>
              <a:prstGeom prst="rect">
                <a:avLst/>
              </a:prstGeom>
              <a:noFill/>
              <a:ln>
                <a:noFill/>
              </a:ln>
            </p:spPr>
          </p:pic>
          <p:pic>
            <p:nvPicPr>
              <p:cNvPr descr="Ein Bild, das Symbol, Grafiken, Flagge enthält.&#10;&#10;Automatisch generierte Beschreibung" id="734" name="Google Shape;734;p45"/>
              <p:cNvPicPr preferRelativeResize="0"/>
              <p:nvPr/>
            </p:nvPicPr>
            <p:blipFill rotWithShape="1">
              <a:blip r:embed="rId11">
                <a:alphaModFix/>
              </a:blip>
              <a:srcRect b="0" l="0" r="0" t="0"/>
              <a:stretch/>
            </p:blipFill>
            <p:spPr>
              <a:xfrm>
                <a:off x="8990981" y="5421223"/>
                <a:ext cx="700730" cy="720000"/>
              </a:xfrm>
              <a:prstGeom prst="rect">
                <a:avLst/>
              </a:prstGeom>
              <a:noFill/>
              <a:ln>
                <a:noFill/>
              </a:ln>
            </p:spPr>
          </p:pic>
        </p:grpSp>
        <p:pic>
          <p:nvPicPr>
            <p:cNvPr descr="KNUST Logo" id="735" name="Google Shape;735;p45"/>
            <p:cNvPicPr preferRelativeResize="0"/>
            <p:nvPr/>
          </p:nvPicPr>
          <p:blipFill rotWithShape="1">
            <a:blip r:embed="rId12">
              <a:alphaModFix/>
            </a:blip>
            <a:srcRect b="0" l="0" r="0" t="0"/>
            <a:stretch/>
          </p:blipFill>
          <p:spPr>
            <a:xfrm>
              <a:off x="10373069" y="5326428"/>
              <a:ext cx="581621" cy="734400"/>
            </a:xfrm>
            <a:prstGeom prst="rect">
              <a:avLst/>
            </a:prstGeom>
            <a:noFill/>
            <a:ln>
              <a:noFill/>
            </a:ln>
          </p:spPr>
        </p:pic>
      </p:gr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pic>
        <p:nvPicPr>
          <p:cNvPr descr="Ein Bild, das Schwarz, Dunkelheit enthält.&#10;&#10;Automatisch generierte Beschreibung" id="741" name="Google Shape;741;p5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742" name="Google Shape;742;p5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743" name="Google Shape;743;p5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744" name="Google Shape;744;p58"/>
          <p:cNvSpPr txBox="1"/>
          <p:nvPr/>
        </p:nvSpPr>
        <p:spPr>
          <a:xfrm>
            <a:off x="902757" y="180209"/>
            <a:ext cx="97740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lang="en-US" sz="3200">
                <a:solidFill>
                  <a:schemeClr val="dk1"/>
                </a:solidFill>
                <a:latin typeface="Calibri"/>
                <a:ea typeface="Calibri"/>
                <a:cs typeface="Calibri"/>
                <a:sym typeface="Calibri"/>
              </a:rPr>
              <a:t>References</a:t>
            </a:r>
            <a:endParaRPr b="1" i="0" sz="1400" u="none" cap="none" strike="noStrike">
              <a:solidFill>
                <a:srgbClr val="000000"/>
              </a:solidFill>
              <a:latin typeface="Arial"/>
              <a:ea typeface="Arial"/>
              <a:cs typeface="Arial"/>
              <a:sym typeface="Arial"/>
            </a:endParaRPr>
          </a:p>
        </p:txBody>
      </p:sp>
      <p:sp>
        <p:nvSpPr>
          <p:cNvPr id="745" name="Google Shape;745;p5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746" name="Google Shape;746;p58"/>
          <p:cNvSpPr txBox="1"/>
          <p:nvPr/>
        </p:nvSpPr>
        <p:spPr>
          <a:xfrm>
            <a:off x="832700" y="765200"/>
            <a:ext cx="11289300" cy="5772000"/>
          </a:xfrm>
          <a:prstGeom prst="rect">
            <a:avLst/>
          </a:prstGeom>
          <a:noFill/>
          <a:ln>
            <a:noFill/>
          </a:ln>
        </p:spPr>
        <p:txBody>
          <a:bodyPr anchorCtr="0" anchor="t" bIns="91425" lIns="91425" spcFirstLastPara="1" rIns="91425" wrap="square" tIns="91425">
            <a:spAutoFit/>
          </a:bodyPr>
          <a:lstStyle/>
          <a:p>
            <a:pPr indent="-279400" lvl="0" marL="279400" rtl="0" algn="l">
              <a:lnSpc>
                <a:spcPct val="200000"/>
              </a:lnSpc>
              <a:spcBef>
                <a:spcPts val="0"/>
              </a:spcBef>
              <a:spcAft>
                <a:spcPts val="0"/>
              </a:spcAft>
              <a:buNone/>
            </a:pPr>
            <a:r>
              <a:rPr lang="en-US" sz="1100">
                <a:solidFill>
                  <a:schemeClr val="dk1"/>
                </a:solidFill>
              </a:rPr>
              <a:t>Bahrami, M., &amp; Mobasheri, M. R. (2020). Plant species determination by coding leaf reflectance spectrum and its derivatives. </a:t>
            </a:r>
            <a:r>
              <a:rPr i="1" lang="en-US" sz="1100">
                <a:solidFill>
                  <a:schemeClr val="dk1"/>
                </a:solidFill>
              </a:rPr>
              <a:t>European Journal of Remote Sensing</a:t>
            </a:r>
            <a:r>
              <a:rPr lang="en-US" sz="1100">
                <a:solidFill>
                  <a:schemeClr val="dk1"/>
                </a:solidFill>
              </a:rPr>
              <a:t>, </a:t>
            </a:r>
            <a:r>
              <a:rPr i="1" lang="en-US" sz="1100">
                <a:solidFill>
                  <a:schemeClr val="dk1"/>
                </a:solidFill>
              </a:rPr>
              <a:t>53</a:t>
            </a:r>
            <a:r>
              <a:rPr lang="en-US" sz="1100">
                <a:solidFill>
                  <a:schemeClr val="dk1"/>
                </a:solidFill>
              </a:rPr>
              <a:t>(1), 258–273.</a:t>
            </a:r>
            <a:r>
              <a:rPr lang="en-US" sz="1100">
                <a:solidFill>
                  <a:schemeClr val="dk1"/>
                </a:solidFill>
                <a:uFill>
                  <a:noFill/>
                </a:uFill>
                <a:hlinkClick r:id="rId5">
                  <a:extLst>
                    <a:ext uri="{A12FA001-AC4F-418D-AE19-62706E023703}">
                      <ahyp:hlinkClr val="tx"/>
                    </a:ext>
                  </a:extLst>
                </a:hlinkClick>
              </a:rPr>
              <a:t> </a:t>
            </a:r>
            <a:r>
              <a:rPr lang="en-US" sz="1100" u="sng">
                <a:solidFill>
                  <a:schemeClr val="dk1"/>
                </a:solidFill>
                <a:hlinkClick r:id="rId6">
                  <a:extLst>
                    <a:ext uri="{A12FA001-AC4F-418D-AE19-62706E023703}">
                      <ahyp:hlinkClr val="tx"/>
                    </a:ext>
                  </a:extLst>
                </a:hlinkClick>
              </a:rPr>
              <a:t>https://doi.org/10.1080/22797254.2020.1816501</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Byjus. (n.d.). </a:t>
            </a:r>
            <a:r>
              <a:rPr i="1" lang="en-US" sz="1100">
                <a:solidFill>
                  <a:schemeClr val="dk1"/>
                </a:solidFill>
              </a:rPr>
              <a:t>Electromagnetic waves</a:t>
            </a:r>
            <a:r>
              <a:rPr lang="en-US" sz="1100">
                <a:solidFill>
                  <a:schemeClr val="dk1"/>
                </a:solidFill>
              </a:rPr>
              <a:t>. Retrieved 2 February 2026, from</a:t>
            </a:r>
            <a:r>
              <a:rPr lang="en-US" sz="1100">
                <a:solidFill>
                  <a:schemeClr val="dk1"/>
                </a:solidFill>
                <a:uFill>
                  <a:noFill/>
                </a:uFill>
                <a:hlinkClick r:id="rId7">
                  <a:extLst>
                    <a:ext uri="{A12FA001-AC4F-418D-AE19-62706E023703}">
                      <ahyp:hlinkClr val="tx"/>
                    </a:ext>
                  </a:extLst>
                </a:hlinkClick>
              </a:rPr>
              <a:t> </a:t>
            </a:r>
            <a:r>
              <a:rPr lang="en-US" sz="1100" u="sng">
                <a:solidFill>
                  <a:schemeClr val="dk1"/>
                </a:solidFill>
                <a:hlinkClick r:id="rId8">
                  <a:extLst>
                    <a:ext uri="{A12FA001-AC4F-418D-AE19-62706E023703}">
                      <ahyp:hlinkClr val="tx"/>
                    </a:ext>
                  </a:extLst>
                </a:hlinkClick>
              </a:rPr>
              <a:t>https://byjus.com/physics/electromagnetic-waves/</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DePasquale, J., Arcand, K., &amp; Edmonds, P. (2015). High Energy Vision: Processing X-rays. </a:t>
            </a:r>
            <a:r>
              <a:rPr i="1" lang="en-US" sz="1100">
                <a:solidFill>
                  <a:schemeClr val="dk1"/>
                </a:solidFill>
              </a:rPr>
              <a:t>Studies in Media and Communication</a:t>
            </a:r>
            <a:r>
              <a:rPr lang="en-US" sz="1100">
                <a:solidFill>
                  <a:schemeClr val="dk1"/>
                </a:solidFill>
              </a:rPr>
              <a:t>, </a:t>
            </a:r>
            <a:r>
              <a:rPr i="1" lang="en-US" sz="1100">
                <a:solidFill>
                  <a:schemeClr val="dk1"/>
                </a:solidFill>
              </a:rPr>
              <a:t>3</a:t>
            </a:r>
            <a:r>
              <a:rPr lang="en-US" sz="1100">
                <a:solidFill>
                  <a:schemeClr val="dk1"/>
                </a:solidFill>
              </a:rPr>
              <a:t>(2), 62–71.</a:t>
            </a:r>
            <a:r>
              <a:rPr lang="en-US" sz="1100">
                <a:solidFill>
                  <a:schemeClr val="dk1"/>
                </a:solidFill>
                <a:uFill>
                  <a:noFill/>
                </a:uFill>
                <a:hlinkClick r:id="rId9">
                  <a:extLst>
                    <a:ext uri="{A12FA001-AC4F-418D-AE19-62706E023703}">
                      <ahyp:hlinkClr val="tx"/>
                    </a:ext>
                  </a:extLst>
                </a:hlinkClick>
              </a:rPr>
              <a:t> </a:t>
            </a:r>
            <a:r>
              <a:rPr lang="en-US" sz="1100" u="sng">
                <a:solidFill>
                  <a:schemeClr val="dk1"/>
                </a:solidFill>
                <a:hlinkClick r:id="rId10">
                  <a:extLst>
                    <a:ext uri="{A12FA001-AC4F-418D-AE19-62706E023703}">
                      <ahyp:hlinkClr val="tx"/>
                    </a:ext>
                  </a:extLst>
                </a:hlinkClick>
              </a:rPr>
              <a:t>https://doi.org/10.11114/smc.v3i2.913</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Elowitz, M. (n.d.). What is Imaging Spectroscopy (Hyperspectral Imaging). </a:t>
            </a:r>
            <a:r>
              <a:rPr i="1" lang="en-US" sz="1100">
                <a:solidFill>
                  <a:schemeClr val="dk1"/>
                </a:solidFill>
              </a:rPr>
              <a:t>Markelowitz</a:t>
            </a:r>
            <a:r>
              <a:rPr lang="en-US" sz="1100">
                <a:solidFill>
                  <a:schemeClr val="dk1"/>
                </a:solidFill>
              </a:rPr>
              <a:t>. Retrieved 2 February 2026, from</a:t>
            </a:r>
            <a:r>
              <a:rPr lang="en-US" sz="1100">
                <a:solidFill>
                  <a:schemeClr val="dk1"/>
                </a:solidFill>
                <a:uFill>
                  <a:noFill/>
                </a:uFill>
                <a:hlinkClick r:id="rId11">
                  <a:extLst>
                    <a:ext uri="{A12FA001-AC4F-418D-AE19-62706E023703}">
                      <ahyp:hlinkClr val="tx"/>
                    </a:ext>
                  </a:extLst>
                </a:hlinkClick>
              </a:rPr>
              <a:t> </a:t>
            </a:r>
            <a:r>
              <a:rPr lang="en-US" sz="1100" u="sng">
                <a:solidFill>
                  <a:schemeClr val="dk1"/>
                </a:solidFill>
                <a:hlinkClick r:id="rId12">
                  <a:extLst>
                    <a:ext uri="{A12FA001-AC4F-418D-AE19-62706E023703}">
                      <ahyp:hlinkClr val="tx"/>
                    </a:ext>
                  </a:extLst>
                </a:hlinkClick>
              </a:rPr>
              <a:t>https://web.archive.org/web/20130614062955/https://www.markelowitz.com/Hyperspectral.html</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Gisrsstudy. (2023.). </a:t>
            </a:r>
            <a:r>
              <a:rPr i="1" lang="en-US" sz="1100">
                <a:solidFill>
                  <a:schemeClr val="dk1"/>
                </a:solidFill>
              </a:rPr>
              <a:t>Electromagnetic Spectrum (EMS)</a:t>
            </a:r>
            <a:r>
              <a:rPr lang="en-US" sz="1100">
                <a:solidFill>
                  <a:schemeClr val="dk1"/>
                </a:solidFill>
              </a:rPr>
              <a:t>. Retrieved 2 February 2026, from</a:t>
            </a:r>
            <a:r>
              <a:rPr lang="en-US" sz="1100">
                <a:solidFill>
                  <a:schemeClr val="dk1"/>
                </a:solidFill>
                <a:uFill>
                  <a:noFill/>
                </a:uFill>
                <a:hlinkClick r:id="rId13">
                  <a:extLst>
                    <a:ext uri="{A12FA001-AC4F-418D-AE19-62706E023703}">
                      <ahyp:hlinkClr val="tx"/>
                    </a:ext>
                  </a:extLst>
                </a:hlinkClick>
              </a:rPr>
              <a:t> </a:t>
            </a:r>
            <a:r>
              <a:rPr lang="en-US" sz="1100" u="sng">
                <a:solidFill>
                  <a:schemeClr val="dk1"/>
                </a:solidFill>
                <a:hlinkClick r:id="rId14">
                  <a:extLst>
                    <a:ext uri="{A12FA001-AC4F-418D-AE19-62706E023703}">
                      <ahyp:hlinkClr val="tx"/>
                    </a:ext>
                  </a:extLst>
                </a:hlinkClick>
              </a:rPr>
              <a:t>https://gisrsstudy.com/electromagnetic-spectrum/</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Hyll, C. (2012). </a:t>
            </a:r>
            <a:r>
              <a:rPr i="1" lang="en-US" sz="1100">
                <a:solidFill>
                  <a:schemeClr val="dk1"/>
                </a:solidFill>
              </a:rPr>
              <a:t>Infrared emittance of paper—Method development, measurements, and application</a:t>
            </a:r>
            <a:r>
              <a:rPr lang="en-US" sz="1100">
                <a:solidFill>
                  <a:schemeClr val="dk1"/>
                </a:solidFill>
              </a:rPr>
              <a:t>. Unpublished.</a:t>
            </a:r>
            <a:r>
              <a:rPr lang="en-US" sz="1100">
                <a:solidFill>
                  <a:schemeClr val="dk1"/>
                </a:solidFill>
                <a:uFill>
                  <a:noFill/>
                </a:uFill>
                <a:hlinkClick r:id="rId15">
                  <a:extLst>
                    <a:ext uri="{A12FA001-AC4F-418D-AE19-62706E023703}">
                      <ahyp:hlinkClr val="tx"/>
                    </a:ext>
                  </a:extLst>
                </a:hlinkClick>
              </a:rPr>
              <a:t> </a:t>
            </a:r>
            <a:r>
              <a:rPr lang="en-US" sz="1100" u="sng">
                <a:solidFill>
                  <a:schemeClr val="dk1"/>
                </a:solidFill>
                <a:hlinkClick r:id="rId16">
                  <a:extLst>
                    <a:ext uri="{A12FA001-AC4F-418D-AE19-62706E023703}">
                      <ahyp:hlinkClr val="tx"/>
                    </a:ext>
                  </a:extLst>
                </a:hlinkClick>
              </a:rPr>
              <a:t>https://doi.org/10.13140/RG.2.1.3457.8965</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Lipták, B. (2023). </a:t>
            </a:r>
            <a:r>
              <a:rPr i="1" lang="en-US" sz="1100">
                <a:solidFill>
                  <a:schemeClr val="dk1"/>
                </a:solidFill>
              </a:rPr>
              <a:t>Increasing Earth’s albedo to combat global warming</a:t>
            </a:r>
            <a:r>
              <a:rPr lang="en-US" sz="1100">
                <a:solidFill>
                  <a:schemeClr val="dk1"/>
                </a:solidFill>
              </a:rPr>
              <a:t>. https://www.controlglobal.com/manipulate/article/33015346/increasing-earths-albedo-to-combat-global-warming</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Nainanayake, A. D., Gunathilake, J., Kumarathunga, M. D. P., Gunawardena, P. M., &amp; Wijesekara, H. T. R. (2016). Limitation in the use of spectral analysis to detect Weligama coconut leaf wilt disease affected palms in Southern Sri Lanka. </a:t>
            </a:r>
            <a:r>
              <a:rPr i="1" lang="en-US" sz="1100">
                <a:solidFill>
                  <a:schemeClr val="dk1"/>
                </a:solidFill>
              </a:rPr>
              <a:t>COCOS</a:t>
            </a:r>
            <a:r>
              <a:rPr lang="en-US" sz="1100">
                <a:solidFill>
                  <a:schemeClr val="dk1"/>
                </a:solidFill>
              </a:rPr>
              <a:t>, </a:t>
            </a:r>
            <a:r>
              <a:rPr i="1" lang="en-US" sz="1100">
                <a:solidFill>
                  <a:schemeClr val="dk1"/>
                </a:solidFill>
              </a:rPr>
              <a:t>22</a:t>
            </a:r>
            <a:r>
              <a:rPr lang="en-US" sz="1100">
                <a:solidFill>
                  <a:schemeClr val="dk1"/>
                </a:solidFill>
              </a:rPr>
              <a:t>(1), 13–24.</a:t>
            </a:r>
            <a:r>
              <a:rPr lang="en-US" sz="1100">
                <a:solidFill>
                  <a:schemeClr val="dk1"/>
                </a:solidFill>
                <a:uFill>
                  <a:noFill/>
                </a:uFill>
                <a:hlinkClick r:id="rId17">
                  <a:extLst>
                    <a:ext uri="{A12FA001-AC4F-418D-AE19-62706E023703}">
                      <ahyp:hlinkClr val="tx"/>
                    </a:ext>
                  </a:extLst>
                </a:hlinkClick>
              </a:rPr>
              <a:t> </a:t>
            </a:r>
            <a:r>
              <a:rPr lang="en-US" sz="1100" u="sng">
                <a:solidFill>
                  <a:schemeClr val="dk1"/>
                </a:solidFill>
                <a:hlinkClick r:id="rId18">
                  <a:extLst>
                    <a:ext uri="{A12FA001-AC4F-418D-AE19-62706E023703}">
                      <ahyp:hlinkClr val="tx"/>
                    </a:ext>
                  </a:extLst>
                </a:hlinkClick>
              </a:rPr>
              <a:t>https://doi.org/10.4038/cocos.v22i1.5808</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SEOS. (n.d.). </a:t>
            </a:r>
            <a:r>
              <a:rPr i="1" lang="en-US" sz="1100">
                <a:solidFill>
                  <a:schemeClr val="dk1"/>
                </a:solidFill>
              </a:rPr>
              <a:t>1. Introduction to Categorisation of Objects from their Data</a:t>
            </a:r>
            <a:r>
              <a:rPr lang="en-US" sz="1100">
                <a:solidFill>
                  <a:schemeClr val="dk1"/>
                </a:solidFill>
              </a:rPr>
              <a:t>. Retrieved 3 February 2026, from</a:t>
            </a:r>
            <a:r>
              <a:rPr lang="en-US" sz="1100">
                <a:solidFill>
                  <a:schemeClr val="dk1"/>
                </a:solidFill>
                <a:uFill>
                  <a:noFill/>
                </a:uFill>
                <a:hlinkClick r:id="rId19">
                  <a:extLst>
                    <a:ext uri="{A12FA001-AC4F-418D-AE19-62706E023703}">
                      <ahyp:hlinkClr val="tx"/>
                    </a:ext>
                  </a:extLst>
                </a:hlinkClick>
              </a:rPr>
              <a:t> </a:t>
            </a:r>
            <a:r>
              <a:rPr lang="en-US" sz="1100" u="sng">
                <a:solidFill>
                  <a:schemeClr val="dk1"/>
                </a:solidFill>
                <a:hlinkClick r:id="rId20">
                  <a:extLst>
                    <a:ext uri="{A12FA001-AC4F-418D-AE19-62706E023703}">
                      <ahyp:hlinkClr val="tx"/>
                    </a:ext>
                  </a:extLst>
                </a:hlinkClick>
              </a:rPr>
              <a:t>https://seos-project.eu/classification/classification-c01-p05.html</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Stevens, J. (2017). </a:t>
            </a:r>
            <a:r>
              <a:rPr i="1" lang="en-US" sz="1100">
                <a:solidFill>
                  <a:schemeClr val="dk1"/>
                </a:solidFill>
              </a:rPr>
              <a:t>Sea Sawdust off Gladstone</a:t>
            </a:r>
            <a:r>
              <a:rPr lang="en-US" sz="1100">
                <a:solidFill>
                  <a:schemeClr val="dk1"/>
                </a:solidFill>
              </a:rPr>
              <a:t>.</a:t>
            </a:r>
            <a:r>
              <a:rPr lang="en-US" sz="1100">
                <a:solidFill>
                  <a:schemeClr val="dk1"/>
                </a:solidFill>
                <a:uFill>
                  <a:noFill/>
                </a:uFill>
                <a:hlinkClick r:id="rId21">
                  <a:extLst>
                    <a:ext uri="{A12FA001-AC4F-418D-AE19-62706E023703}">
                      <ahyp:hlinkClr val="tx"/>
                    </a:ext>
                  </a:extLst>
                </a:hlinkClick>
              </a:rPr>
              <a:t> </a:t>
            </a:r>
            <a:r>
              <a:rPr lang="en-US" sz="1100" u="sng">
                <a:solidFill>
                  <a:schemeClr val="dk1"/>
                </a:solidFill>
                <a:hlinkClick r:id="rId22">
                  <a:extLst>
                    <a:ext uri="{A12FA001-AC4F-418D-AE19-62706E023703}">
                      <ahyp:hlinkClr val="tx"/>
                    </a:ext>
                  </a:extLst>
                </a:hlinkClick>
              </a:rPr>
              <a:t>https://science.nasa.gov/earth/earth-observatory/sea-sawdust-off-gladstone-91080/</a:t>
            </a:r>
            <a:endParaRPr sz="1100" u="sng">
              <a:solidFill>
                <a:schemeClr val="dk1"/>
              </a:solidFill>
            </a:endParaRPr>
          </a:p>
          <a:p>
            <a:pPr indent="-279400" lvl="0" marL="279400" rtl="0" algn="l">
              <a:lnSpc>
                <a:spcPct val="200000"/>
              </a:lnSpc>
              <a:spcBef>
                <a:spcPts val="0"/>
              </a:spcBef>
              <a:spcAft>
                <a:spcPts val="0"/>
              </a:spcAft>
              <a:buNone/>
            </a:pPr>
            <a:r>
              <a:rPr lang="en-US" sz="1100">
                <a:solidFill>
                  <a:schemeClr val="dk1"/>
                </a:solidFill>
              </a:rPr>
              <a:t>Tempfli, K., Huurneman, G. C., Bakker, W. H., Janssen, L. L. F., Feringa, W. F., Gieske, A. S. M., Grabmaier, K. A., Hecker, C. A., &amp; Horn, J. A. van der (Eds). (2009). </a:t>
            </a:r>
            <a:r>
              <a:rPr i="1" lang="en-US" sz="1100">
                <a:solidFill>
                  <a:schemeClr val="dk1"/>
                </a:solidFill>
              </a:rPr>
              <a:t>Principles of remote sensing: An introductory textbook</a:t>
            </a:r>
            <a:r>
              <a:rPr lang="en-US" sz="1100">
                <a:solidFill>
                  <a:schemeClr val="dk1"/>
                </a:solidFill>
              </a:rPr>
              <a:t> (Fourth edition). ITC.</a:t>
            </a:r>
            <a:endParaRPr sz="11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5"/>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Radiation Transfer of energy through space </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08" name="Google Shape;208;p5"/>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09" name="Google Shape;209;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10" name="Google Shape;210;p5"/>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11" name="Google Shape;211;p5"/>
          <p:cNvSpPr txBox="1"/>
          <p:nvPr/>
        </p:nvSpPr>
        <p:spPr>
          <a:xfrm>
            <a:off x="902757" y="5433944"/>
            <a:ext cx="10782220" cy="774571"/>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Radiation</a:t>
            </a:r>
            <a:r>
              <a:rPr b="0" i="0" lang="en-US" sz="2000" u="none" cap="none" strike="noStrike">
                <a:solidFill>
                  <a:schemeClr val="dk1"/>
                </a:solidFill>
                <a:latin typeface="Calibri"/>
                <a:ea typeface="Calibri"/>
                <a:cs typeface="Calibri"/>
                <a:sym typeface="Calibri"/>
              </a:rPr>
              <a:t>: Transfer of energy through space by electromagnetic waves</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Electromagnetic waves</a:t>
            </a:r>
            <a:r>
              <a:rPr b="0" i="0" lang="en-US" sz="2000" u="none" cap="none" strike="noStrike">
                <a:solidFill>
                  <a:schemeClr val="dk1"/>
                </a:solidFill>
                <a:latin typeface="Calibri"/>
                <a:ea typeface="Calibri"/>
                <a:cs typeface="Calibri"/>
                <a:sym typeface="Calibri"/>
              </a:rPr>
              <a:t>: Up and down fluctuations in the energy levels of electromagnetic fields</a:t>
            </a:r>
            <a:endParaRPr b="0" i="0" sz="1400" u="none" cap="none" strike="noStrike">
              <a:solidFill>
                <a:srgbClr val="000000"/>
              </a:solidFill>
              <a:latin typeface="Arial"/>
              <a:ea typeface="Arial"/>
              <a:cs typeface="Arial"/>
              <a:sym typeface="Arial"/>
            </a:endParaRPr>
          </a:p>
        </p:txBody>
      </p:sp>
      <p:pic>
        <p:nvPicPr>
          <p:cNvPr descr="Ein Bild, das Text, Diagramm, lila, Screenshot enthält.&#10;&#10;Automatisch generierte Beschreibung" id="212" name="Google Shape;212;p5"/>
          <p:cNvPicPr preferRelativeResize="0"/>
          <p:nvPr/>
        </p:nvPicPr>
        <p:blipFill rotWithShape="1">
          <a:blip r:embed="rId5">
            <a:alphaModFix/>
          </a:blip>
          <a:srcRect b="0" l="0" r="0" t="0"/>
          <a:stretch/>
        </p:blipFill>
        <p:spPr>
          <a:xfrm>
            <a:off x="1928404" y="1557337"/>
            <a:ext cx="7143750" cy="3743325"/>
          </a:xfrm>
          <a:prstGeom prst="rect">
            <a:avLst/>
          </a:prstGeom>
          <a:noFill/>
          <a:ln>
            <a:noFill/>
          </a:ln>
        </p:spPr>
      </p:pic>
      <p:sp>
        <p:nvSpPr>
          <p:cNvPr id="213" name="Google Shape;213;p5"/>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214" name="Google Shape;214;p5"/>
          <p:cNvSpPr txBox="1"/>
          <p:nvPr/>
        </p:nvSpPr>
        <p:spPr>
          <a:xfrm>
            <a:off x="7927102" y="4954011"/>
            <a:ext cx="835485"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byjus, </a:t>
            </a:r>
            <a:r>
              <a:rPr lang="en-US" sz="1000"/>
              <a:t>n.d.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6"/>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Characteristics of EM Radiation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21" name="Google Shape;221;p6"/>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22" name="Google Shape;222;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23" name="Google Shape;223;p6"/>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24" name="Google Shape;224;p6"/>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25" name="Google Shape;225;p6"/>
          <p:cNvSpPr txBox="1"/>
          <p:nvPr/>
        </p:nvSpPr>
        <p:spPr>
          <a:xfrm>
            <a:off x="982442" y="2036592"/>
            <a:ext cx="9878454" cy="3631763"/>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All substances with a temperature above zero emit </a:t>
            </a:r>
            <a:r>
              <a:rPr b="1" i="0" lang="en-US" sz="2000" u="none" cap="none" strike="noStrike">
                <a:solidFill>
                  <a:schemeClr val="dk1"/>
                </a:solidFill>
                <a:latin typeface="Calibri"/>
                <a:ea typeface="Calibri"/>
                <a:cs typeface="Calibri"/>
                <a:sym typeface="Calibri"/>
              </a:rPr>
              <a:t>electromagnetic radiation</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Exception: so-called </a:t>
            </a:r>
            <a:r>
              <a:rPr b="1" i="0" lang="en-US" sz="2000" u="none" cap="none" strike="noStrike">
                <a:solidFill>
                  <a:schemeClr val="dk1"/>
                </a:solidFill>
                <a:latin typeface="Calibri"/>
                <a:ea typeface="Calibri"/>
                <a:cs typeface="Calibri"/>
                <a:sym typeface="Calibri"/>
              </a:rPr>
              <a:t>dark matter </a:t>
            </a:r>
            <a:r>
              <a:rPr b="0" i="0" lang="en-US" sz="2000" u="none" cap="none" strike="noStrike">
                <a:solidFill>
                  <a:schemeClr val="dk1"/>
                </a:solidFill>
                <a:latin typeface="Calibri"/>
                <a:ea typeface="Calibri"/>
                <a:cs typeface="Calibri"/>
                <a:sym typeface="Calibri"/>
              </a:rPr>
              <a:t>which has been theorized to provide the unobserved mass needed to account for observed motions of astrophysical bodies such as galaxies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Dark matter does not emit radiation</a:t>
            </a:r>
            <a:r>
              <a:rPr b="0" i="0" lang="en-US" sz="2000" u="none" cap="none" strike="noStrike">
                <a:solidFill>
                  <a:schemeClr val="dk1"/>
                </a:solidFill>
                <a:latin typeface="Calibri"/>
                <a:ea typeface="Calibri"/>
                <a:cs typeface="Calibri"/>
                <a:sym typeface="Calibri"/>
              </a:rPr>
              <a:t>, so we cannot detect it directly, only by its gravitational effect</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Electromagnetic radiation travels at the speed of light (c) </a:t>
            </a:r>
            <a:r>
              <a:rPr b="0" i="0" lang="en-US" sz="2000" u="none" cap="none" strike="noStrike">
                <a:solidFill>
                  <a:schemeClr val="dk1"/>
                </a:solidFill>
                <a:latin typeface="Calibri"/>
                <a:ea typeface="Calibri"/>
                <a:cs typeface="Calibri"/>
                <a:sym typeface="Calibri"/>
              </a:rPr>
              <a:t>(c</a:t>
            </a:r>
            <a:r>
              <a:rPr b="0" baseline="-25000" i="0" lang="en-US" sz="2000" u="none" cap="none" strike="noStrike">
                <a:solidFill>
                  <a:schemeClr val="dk1"/>
                </a:solidFill>
                <a:latin typeface="Calibri"/>
                <a:ea typeface="Calibri"/>
                <a:cs typeface="Calibri"/>
                <a:sym typeface="Calibri"/>
              </a:rPr>
              <a:t>0</a:t>
            </a:r>
            <a:r>
              <a:rPr b="0" i="0" lang="en-US" sz="2000" u="none" cap="none" strike="noStrike">
                <a:solidFill>
                  <a:schemeClr val="dk1"/>
                </a:solidFill>
                <a:latin typeface="Calibri"/>
                <a:ea typeface="Calibri"/>
                <a:cs typeface="Calibri"/>
                <a:sym typeface="Calibri"/>
              </a:rPr>
              <a:t> = 2.99792458 x 10</a:t>
            </a:r>
            <a:r>
              <a:rPr b="0" baseline="30000" i="0" lang="en-US" sz="2000" u="none" cap="none" strike="noStrike">
                <a:solidFill>
                  <a:schemeClr val="dk1"/>
                </a:solidFill>
                <a:latin typeface="Calibri"/>
                <a:ea typeface="Calibri"/>
                <a:cs typeface="Calibri"/>
                <a:sym typeface="Calibri"/>
              </a:rPr>
              <a:t>8</a:t>
            </a:r>
            <a:r>
              <a:rPr b="0" i="0" lang="en-US" sz="2000" u="none" cap="none" strike="noStrike">
                <a:solidFill>
                  <a:schemeClr val="dk1"/>
                </a:solidFill>
                <a:latin typeface="Calibri"/>
                <a:ea typeface="Calibri"/>
                <a:cs typeface="Calibri"/>
                <a:sym typeface="Calibri"/>
              </a:rPr>
              <a:t> m s</a:t>
            </a:r>
            <a:r>
              <a:rPr b="0" baseline="30000" i="0" lang="en-US" sz="2000" u="none" cap="none" strike="noStrike">
                <a:solidFill>
                  <a:schemeClr val="dk1"/>
                </a:solidFill>
                <a:latin typeface="Calibri"/>
                <a:ea typeface="Calibri"/>
                <a:cs typeface="Calibri"/>
                <a:sym typeface="Calibri"/>
              </a:rPr>
              <a:t>-1</a:t>
            </a:r>
            <a:r>
              <a:rPr b="0" i="0" lang="en-US" sz="2000" u="none" cap="none" strike="noStrike">
                <a:solidFill>
                  <a:schemeClr val="dk1"/>
                </a:solidFill>
                <a:latin typeface="Calibri"/>
                <a:ea typeface="Calibri"/>
                <a:cs typeface="Calibri"/>
                <a:sym typeface="Calibri"/>
              </a:rPr>
              <a:t> in a vacuum, slightly slower in air)</a:t>
            </a:r>
            <a:endParaRPr b="0" i="0" sz="1400" u="none" cap="none" strike="noStrike">
              <a:solidFill>
                <a:srgbClr val="000000"/>
              </a:solidFill>
              <a:latin typeface="Arial"/>
              <a:ea typeface="Arial"/>
              <a:cs typeface="Arial"/>
              <a:sym typeface="Arial"/>
            </a:endParaRPr>
          </a:p>
        </p:txBody>
      </p:sp>
      <p:sp>
        <p:nvSpPr>
          <p:cNvPr id="226" name="Google Shape;226;p6"/>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7"/>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Characteristics of EM Radiation</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33" name="Google Shape;233;p7"/>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34" name="Google Shape;234;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35" name="Google Shape;235;p7"/>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36" name="Google Shape;236;p7"/>
          <p:cNvSpPr txBox="1"/>
          <p:nvPr/>
        </p:nvSpPr>
        <p:spPr>
          <a:xfrm>
            <a:off x="6815051" y="2748993"/>
            <a:ext cx="5151756" cy="2416046"/>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All objects with a temperature above zero </a:t>
            </a:r>
            <a:r>
              <a:rPr b="1" i="0" lang="en-US" sz="2000" u="none" cap="none" strike="noStrike">
                <a:solidFill>
                  <a:schemeClr val="dk1"/>
                </a:solidFill>
                <a:latin typeface="Calibri"/>
                <a:ea typeface="Calibri"/>
                <a:cs typeface="Calibri"/>
                <a:sym typeface="Calibri"/>
              </a:rPr>
              <a:t>emit</a:t>
            </a:r>
            <a:r>
              <a:rPr b="0" i="0" lang="en-US" sz="2000" u="none" cap="none" strike="noStrike">
                <a:solidFill>
                  <a:schemeClr val="dk1"/>
                </a:solidFill>
                <a:latin typeface="Calibri"/>
                <a:ea typeface="Calibri"/>
                <a:cs typeface="Calibri"/>
                <a:sym typeface="Calibri"/>
              </a:rPr>
              <a:t> electromagnetic radiation</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Objects</a:t>
            </a:r>
            <a:r>
              <a:rPr b="1" i="0" lang="en-US" sz="2000" u="none" cap="none" strike="noStrike">
                <a:solidFill>
                  <a:schemeClr val="dk1"/>
                </a:solidFill>
                <a:latin typeface="Calibri"/>
                <a:ea typeface="Calibri"/>
                <a:cs typeface="Calibri"/>
                <a:sym typeface="Calibri"/>
              </a:rPr>
              <a:t> reflect </a:t>
            </a:r>
            <a:r>
              <a:rPr b="0" i="0" lang="en-US" sz="2000" u="none" cap="none" strike="noStrike">
                <a:solidFill>
                  <a:schemeClr val="dk1"/>
                </a:solidFill>
                <a:latin typeface="Calibri"/>
                <a:ea typeface="Calibri"/>
                <a:cs typeface="Calibri"/>
                <a:sym typeface="Calibri"/>
              </a:rPr>
              <a:t>electromagnetic radiation emitted by other objects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 Key basis of remote sensing because earth’s</a:t>
            </a:r>
            <a:br>
              <a:rPr b="0" i="0" lang="en-US" sz="2000" u="none" cap="none" strike="noStrike">
                <a:solidFill>
                  <a:schemeClr val="dk1"/>
                </a:solidFill>
                <a:latin typeface="Calibri"/>
                <a:ea typeface="Calibri"/>
                <a:cs typeface="Calibri"/>
                <a:sym typeface="Calibri"/>
              </a:rPr>
            </a:br>
            <a:r>
              <a:rPr b="0" i="0" lang="en-US" sz="2000" u="none" cap="none" strike="noStrike">
                <a:solidFill>
                  <a:schemeClr val="dk1"/>
                </a:solidFill>
                <a:latin typeface="Calibri"/>
                <a:ea typeface="Calibri"/>
                <a:cs typeface="Calibri"/>
                <a:sym typeface="Calibri"/>
              </a:rPr>
              <a:t>      surface materials reflect light in unique ways</a:t>
            </a:r>
            <a:endParaRPr b="0" i="0" sz="2000" u="none" cap="none" strike="noStrike">
              <a:solidFill>
                <a:schemeClr val="dk1"/>
              </a:solidFill>
              <a:latin typeface="Calibri"/>
              <a:ea typeface="Calibri"/>
              <a:cs typeface="Calibri"/>
              <a:sym typeface="Calibri"/>
            </a:endParaRPr>
          </a:p>
        </p:txBody>
      </p:sp>
      <p:pic>
        <p:nvPicPr>
          <p:cNvPr descr="Ein Bild, das Diagramm, Reihe, Screenshot, Design enthält.&#10;&#10;KI-generierte Inhalte können fehlerhaft sein." id="237" name="Google Shape;237;p7"/>
          <p:cNvPicPr preferRelativeResize="0"/>
          <p:nvPr/>
        </p:nvPicPr>
        <p:blipFill rotWithShape="1">
          <a:blip r:embed="rId5">
            <a:alphaModFix/>
          </a:blip>
          <a:srcRect b="0" l="0" r="0" t="0"/>
          <a:stretch/>
        </p:blipFill>
        <p:spPr>
          <a:xfrm>
            <a:off x="1043247" y="1692961"/>
            <a:ext cx="5771804" cy="4320000"/>
          </a:xfrm>
          <a:prstGeom prst="rect">
            <a:avLst/>
          </a:prstGeom>
          <a:noFill/>
          <a:ln>
            <a:noFill/>
          </a:ln>
        </p:spPr>
      </p:pic>
      <p:sp>
        <p:nvSpPr>
          <p:cNvPr id="238" name="Google Shape;238;p7"/>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239" name="Google Shape;239;p7"/>
          <p:cNvSpPr txBox="1"/>
          <p:nvPr/>
        </p:nvSpPr>
        <p:spPr>
          <a:xfrm>
            <a:off x="5386500" y="5824750"/>
            <a:ext cx="17928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000"/>
              <a:t>Naianayake et al.</a:t>
            </a:r>
            <a:r>
              <a:rPr b="0" i="0" lang="en-US" sz="1000" u="none" cap="none" strike="noStrike">
                <a:solidFill>
                  <a:srgbClr val="000000"/>
                </a:solidFill>
                <a:latin typeface="Arial"/>
                <a:ea typeface="Arial"/>
                <a:cs typeface="Arial"/>
                <a:sym typeface="Arial"/>
              </a:rPr>
              <a:t>, 2024</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8"/>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EM Radiation can be characterized by</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46" name="Google Shape;246;p8"/>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47" name="Google Shape;24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48" name="Google Shape;248;p8"/>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49" name="Google Shape;249;p8"/>
          <p:cNvSpPr txBox="1"/>
          <p:nvPr/>
        </p:nvSpPr>
        <p:spPr>
          <a:xfrm>
            <a:off x="902757" y="1510807"/>
            <a:ext cx="9878454" cy="1179810"/>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1" i="0" lang="en-US" sz="2000" u="none" cap="none" strike="noStrike">
                <a:solidFill>
                  <a:schemeClr val="dk1"/>
                </a:solidFill>
                <a:latin typeface="Calibri"/>
                <a:ea typeface="Calibri"/>
                <a:cs typeface="Calibri"/>
                <a:sym typeface="Calibri"/>
              </a:rPr>
              <a:t>Wavelength (</a:t>
            </a:r>
            <a:r>
              <a:rPr b="0" i="0" lang="en-US" sz="2000" u="none" cap="none" strike="noStrike">
                <a:solidFill>
                  <a:schemeClr val="dk1"/>
                </a:solidFill>
                <a:latin typeface="Calibri"/>
                <a:ea typeface="Calibri"/>
                <a:cs typeface="Calibri"/>
                <a:sym typeface="Calibri"/>
              </a:rPr>
              <a:t>λ): distance measured from wave crest to wave crest</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Highest point of the wave: </a:t>
            </a:r>
            <a:r>
              <a:rPr b="1" i="0" lang="en-US" sz="2000" u="none" cap="none" strike="noStrike">
                <a:solidFill>
                  <a:schemeClr val="dk1"/>
                </a:solidFill>
                <a:latin typeface="Calibri"/>
                <a:ea typeface="Calibri"/>
                <a:cs typeface="Calibri"/>
                <a:sym typeface="Calibri"/>
              </a:rPr>
              <a:t>crest</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Lowest point of the wave: </a:t>
            </a:r>
            <a:r>
              <a:rPr b="1" i="0" lang="en-US" sz="2000" u="none" cap="none" strike="noStrike">
                <a:solidFill>
                  <a:schemeClr val="dk1"/>
                </a:solidFill>
                <a:latin typeface="Calibri"/>
                <a:ea typeface="Calibri"/>
                <a:cs typeface="Calibri"/>
                <a:sym typeface="Calibri"/>
              </a:rPr>
              <a:t>trough</a:t>
            </a:r>
            <a:endParaRPr b="0" i="0" sz="1400" u="none" cap="none" strike="noStrike">
              <a:solidFill>
                <a:srgbClr val="000000"/>
              </a:solidFill>
              <a:latin typeface="Arial"/>
              <a:ea typeface="Arial"/>
              <a:cs typeface="Arial"/>
              <a:sym typeface="Arial"/>
            </a:endParaRPr>
          </a:p>
        </p:txBody>
      </p:sp>
      <p:pic>
        <p:nvPicPr>
          <p:cNvPr descr="Ein Bild, das Text, Reihe, Diagramm, Screenshot enthält.&#10;&#10;Automatisch generierte Beschreibung" id="250" name="Google Shape;250;p8"/>
          <p:cNvPicPr preferRelativeResize="0"/>
          <p:nvPr/>
        </p:nvPicPr>
        <p:blipFill rotWithShape="1">
          <a:blip r:embed="rId5">
            <a:alphaModFix/>
          </a:blip>
          <a:srcRect b="0" l="0" r="0" t="0"/>
          <a:stretch/>
        </p:blipFill>
        <p:spPr>
          <a:xfrm>
            <a:off x="3234929" y="2883812"/>
            <a:ext cx="6025264" cy="3600000"/>
          </a:xfrm>
          <a:prstGeom prst="rect">
            <a:avLst/>
          </a:prstGeom>
          <a:noFill/>
          <a:ln>
            <a:noFill/>
          </a:ln>
        </p:spPr>
      </p:pic>
      <p:sp>
        <p:nvSpPr>
          <p:cNvPr id="251" name="Google Shape;251;p8"/>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
        <p:nvSpPr>
          <p:cNvPr id="252" name="Google Shape;252;p8"/>
          <p:cNvSpPr txBox="1"/>
          <p:nvPr/>
        </p:nvSpPr>
        <p:spPr>
          <a:xfrm>
            <a:off x="7420742" y="5961664"/>
            <a:ext cx="864339"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00" u="none" cap="none" strike="noStrike">
                <a:solidFill>
                  <a:srgbClr val="000000"/>
                </a:solidFill>
                <a:latin typeface="Arial"/>
                <a:ea typeface="Arial"/>
                <a:cs typeface="Arial"/>
                <a:sym typeface="Arial"/>
              </a:rPr>
              <a:t>Zoory, 2018</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9"/>
          <p:cNvSpPr txBox="1"/>
          <p:nvPr/>
        </p:nvSpPr>
        <p:spPr>
          <a:xfrm>
            <a:off x="902757" y="472704"/>
            <a:ext cx="9773952" cy="58477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1" i="0" lang="en-US" sz="3200" u="none" cap="none" strike="noStrike">
                <a:solidFill>
                  <a:schemeClr val="dk1"/>
                </a:solidFill>
                <a:latin typeface="Calibri"/>
                <a:ea typeface="Calibri"/>
                <a:cs typeface="Calibri"/>
                <a:sym typeface="Calibri"/>
              </a:rPr>
              <a:t>Units of Wavelength</a:t>
            </a:r>
            <a:endParaRPr b="0" i="0" sz="1400" u="none" cap="none" strike="noStrike">
              <a:solidFill>
                <a:srgbClr val="000000"/>
              </a:solidFill>
              <a:latin typeface="Arial"/>
              <a:ea typeface="Arial"/>
              <a:cs typeface="Arial"/>
              <a:sym typeface="Arial"/>
            </a:endParaRPr>
          </a:p>
        </p:txBody>
      </p:sp>
      <p:pic>
        <p:nvPicPr>
          <p:cNvPr descr="Ein Bild, das Schwarz, Dunkelheit enthält.&#10;&#10;Automatisch generierte Beschreibung" id="259" name="Google Shape;259;p9"/>
          <p:cNvPicPr preferRelativeResize="0"/>
          <p:nvPr/>
        </p:nvPicPr>
        <p:blipFill rotWithShape="1">
          <a:blip r:embed="rId3">
            <a:alphaModFix/>
          </a:blip>
          <a:srcRect b="0" l="0" r="0" t="0"/>
          <a:stretch/>
        </p:blipFill>
        <p:spPr>
          <a:xfrm>
            <a:off x="11235462" y="112704"/>
            <a:ext cx="720000" cy="720000"/>
          </a:xfrm>
          <a:prstGeom prst="rect">
            <a:avLst/>
          </a:prstGeom>
          <a:noFill/>
          <a:ln>
            <a:noFill/>
          </a:ln>
        </p:spPr>
      </p:pic>
      <p:sp>
        <p:nvSpPr>
          <p:cNvPr id="260" name="Google Shape;26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lang="en-US"/>
              <a:t>‹#›</a:t>
            </a:fld>
            <a:endParaRPr/>
          </a:p>
        </p:txBody>
      </p:sp>
      <p:pic>
        <p:nvPicPr>
          <p:cNvPr id="261" name="Google Shape;261;p9"/>
          <p:cNvPicPr preferRelativeResize="0"/>
          <p:nvPr/>
        </p:nvPicPr>
        <p:blipFill rotWithShape="1">
          <a:blip r:embed="rId4">
            <a:alphaModFix amt="30000"/>
          </a:blip>
          <a:srcRect b="0" l="0" r="0" t="0"/>
          <a:stretch/>
        </p:blipFill>
        <p:spPr>
          <a:xfrm rot="-5400000">
            <a:off x="-3042044" y="3163081"/>
            <a:ext cx="6768000" cy="531838"/>
          </a:xfrm>
          <a:prstGeom prst="rect">
            <a:avLst/>
          </a:prstGeom>
          <a:noFill/>
          <a:ln>
            <a:noFill/>
          </a:ln>
        </p:spPr>
      </p:pic>
      <p:sp>
        <p:nvSpPr>
          <p:cNvPr id="262" name="Google Shape;262;p9"/>
          <p:cNvSpPr txBox="1"/>
          <p:nvPr/>
        </p:nvSpPr>
        <p:spPr>
          <a:xfrm>
            <a:off x="8221984" y="1811817"/>
            <a:ext cx="3808915" cy="4351338"/>
          </a:xfrm>
          <a:prstGeom prst="rect">
            <a:avLst/>
          </a:prstGeom>
          <a:noFill/>
          <a:ln>
            <a:noFill/>
          </a:ln>
        </p:spPr>
        <p:txBody>
          <a:bodyPr anchorCtr="0" anchor="t" bIns="45700" lIns="91425" spcFirstLastPara="1" rIns="91425" wrap="square" tIns="45700">
            <a:normAutofit/>
          </a:bodyPr>
          <a:lstStyle/>
          <a:p>
            <a:pPr indent="-101600" lvl="0" marL="228600" marR="0" rtl="0" algn="l">
              <a:lnSpc>
                <a:spcPct val="90000"/>
              </a:lnSpc>
              <a:spcBef>
                <a:spcPts val="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50800" lvl="0" marL="228600" marR="0" rtl="0" algn="l">
              <a:lnSpc>
                <a:spcPct val="90000"/>
              </a:lnSpc>
              <a:spcBef>
                <a:spcPts val="1000"/>
              </a:spcBef>
              <a:spcAft>
                <a:spcPts val="0"/>
              </a:spcAft>
              <a:buClr>
                <a:schemeClr val="dk1"/>
              </a:buClr>
              <a:buSzPts val="2800"/>
              <a:buFont typeface="Arial"/>
              <a:buNone/>
            </a:pPr>
            <a:r>
              <a:t/>
            </a:r>
            <a:endParaRPr b="0" i="0" sz="2800" u="none" cap="none" strike="noStrike">
              <a:solidFill>
                <a:schemeClr val="dk1"/>
              </a:solidFill>
              <a:latin typeface="Calibri"/>
              <a:ea typeface="Calibri"/>
              <a:cs typeface="Calibri"/>
              <a:sym typeface="Calibri"/>
            </a:endParaRPr>
          </a:p>
        </p:txBody>
      </p:sp>
      <p:sp>
        <p:nvSpPr>
          <p:cNvPr id="263" name="Google Shape;263;p9"/>
          <p:cNvSpPr txBox="1"/>
          <p:nvPr/>
        </p:nvSpPr>
        <p:spPr>
          <a:xfrm>
            <a:off x="982442" y="1618622"/>
            <a:ext cx="9878454" cy="4016484"/>
          </a:xfrm>
          <a:prstGeom prst="rect">
            <a:avLst/>
          </a:prstGeom>
          <a:noFill/>
          <a:ln>
            <a:noFill/>
          </a:ln>
        </p:spPr>
        <p:txBody>
          <a:bodyPr anchorCtr="0" anchor="t" bIns="45700" lIns="91425" spcFirstLastPara="1" rIns="91425" wrap="square" tIns="45700">
            <a:spAutoFit/>
          </a:bodyPr>
          <a:lstStyle/>
          <a:p>
            <a:pPr indent="-228600" lvl="0" marL="228600" marR="0" rtl="0" algn="l">
              <a:lnSpc>
                <a:spcPct val="90000"/>
              </a:lnSpc>
              <a:spcBef>
                <a:spcPts val="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Measured in different distance units depending on the type of radiation</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Infrared (IR) usually given in micrometers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1 micrometer = 10</a:t>
            </a:r>
            <a:r>
              <a:rPr b="0" baseline="30000" i="0" lang="en-US" sz="2000" u="none" cap="none" strike="noStrike">
                <a:solidFill>
                  <a:schemeClr val="dk1"/>
                </a:solidFill>
                <a:latin typeface="Calibri"/>
                <a:ea typeface="Calibri"/>
                <a:cs typeface="Calibri"/>
                <a:sym typeface="Calibri"/>
              </a:rPr>
              <a:t>-6</a:t>
            </a:r>
            <a:r>
              <a:rPr b="0" i="0" lang="en-US" sz="2000" u="none" cap="none" strike="noStrike">
                <a:solidFill>
                  <a:schemeClr val="dk1"/>
                </a:solidFill>
                <a:latin typeface="Calibri"/>
                <a:ea typeface="Calibri"/>
                <a:cs typeface="Calibri"/>
                <a:sym typeface="Calibri"/>
              </a:rPr>
              <a:t> m = 1/1,000,000 m</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a:p>
            <a:pPr indent="-228600" lvl="0" marL="228600" marR="0" rtl="0" algn="l">
              <a:lnSpc>
                <a:spcPct val="90000"/>
              </a:lnSpc>
              <a:spcBef>
                <a:spcPts val="1000"/>
              </a:spcBef>
              <a:spcAft>
                <a:spcPts val="0"/>
              </a:spcAft>
              <a:buClr>
                <a:schemeClr val="dk1"/>
              </a:buClr>
              <a:buSzPts val="2000"/>
              <a:buFont typeface="Arial"/>
              <a:buChar char="•"/>
            </a:pPr>
            <a:r>
              <a:rPr b="0" i="0" lang="en-US" sz="2000" u="none" cap="none" strike="noStrike">
                <a:solidFill>
                  <a:schemeClr val="dk1"/>
                </a:solidFill>
                <a:latin typeface="Calibri"/>
                <a:ea typeface="Calibri"/>
                <a:cs typeface="Calibri"/>
                <a:sym typeface="Calibri"/>
              </a:rPr>
              <a:t>Microwave often given in centimeters, e.g. NEXRAD is a 10 cm radar</a:t>
            </a:r>
            <a:endParaRPr b="0" i="0" sz="1400" u="none" cap="none" strike="noStrike">
              <a:solidFill>
                <a:srgbClr val="000000"/>
              </a:solidFill>
              <a:latin typeface="Arial"/>
              <a:ea typeface="Arial"/>
              <a:cs typeface="Arial"/>
              <a:sym typeface="Arial"/>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101600" lvl="0" marL="228600" marR="0" rtl="0" algn="l">
              <a:lnSpc>
                <a:spcPct val="90000"/>
              </a:lnSpc>
              <a:spcBef>
                <a:spcPts val="1000"/>
              </a:spcBef>
              <a:spcAft>
                <a:spcPts val="0"/>
              </a:spcAft>
              <a:buClr>
                <a:schemeClr val="dk1"/>
              </a:buClr>
              <a:buSzPts val="2000"/>
              <a:buFont typeface="Arial"/>
              <a:buNone/>
            </a:pPr>
            <a:r>
              <a:t/>
            </a:r>
            <a:endParaRPr b="0" i="0" sz="20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rgbClr val="000000"/>
              </a:buClr>
              <a:buSzPts val="2000"/>
              <a:buFont typeface="Arial"/>
              <a:buNone/>
            </a:pPr>
            <a:r>
              <a:t/>
            </a:r>
            <a:endParaRPr b="0" i="0" sz="2000" u="none" cap="none" strike="noStrike">
              <a:solidFill>
                <a:schemeClr val="dk1"/>
              </a:solidFill>
              <a:latin typeface="Calibri"/>
              <a:ea typeface="Calibri"/>
              <a:cs typeface="Calibri"/>
              <a:sym typeface="Calibri"/>
            </a:endParaRPr>
          </a:p>
        </p:txBody>
      </p:sp>
      <p:sp>
        <p:nvSpPr>
          <p:cNvPr id="264" name="Google Shape;264;p9"/>
          <p:cNvSpPr txBox="1"/>
          <p:nvPr>
            <p:ph idx="11" type="ftr"/>
          </p:nvPr>
        </p:nvSpPr>
        <p:spPr>
          <a:xfrm>
            <a:off x="2865663" y="6356350"/>
            <a:ext cx="6460672" cy="456647"/>
          </a:xfrm>
          <a:prstGeom prst="rect">
            <a:avLst/>
          </a:prstGeom>
          <a:noFill/>
          <a:ln>
            <a:noFill/>
          </a:ln>
        </p:spPr>
        <p:txBody>
          <a:bodyPr anchorCtr="0" anchor="ctr" bIns="45700" lIns="91425" spcFirstLastPara="1" rIns="91425" wrap="square" tIns="45700">
            <a:noAutofit/>
          </a:bodyPr>
          <a:lstStyle/>
          <a:p>
            <a:pPr indent="0" lvl="0" marL="0" rtl="0" algn="ctr">
              <a:lnSpc>
                <a:spcPct val="100000"/>
              </a:lnSpc>
              <a:spcBef>
                <a:spcPts val="0"/>
              </a:spcBef>
              <a:spcAft>
                <a:spcPts val="0"/>
              </a:spcAft>
              <a:buSzPts val="1400"/>
              <a:buNone/>
            </a:pPr>
            <a:r>
              <a:rPr lang="en-US"/>
              <a:t>EOCap4Africa – TB 02 Electromagnetic Radiation, Atmospheric Interactions and  Surface Interactions</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2019-06-02T12:25:39Z</dcterms:created>
  <dc:creator>Michael Thiel</dc:creator>
</cp:coreProperties>
</file>